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embeddedFontLst>
    <p:embeddedFont>
      <p:font typeface="Miriam Libre"/>
      <p:regular r:id="rId66"/>
      <p:bold r:id="rId67"/>
    </p:embeddedFont>
    <p:embeddedFont>
      <p:font typeface="Roboto"/>
      <p:regular r:id="rId68"/>
      <p:bold r:id="rId69"/>
      <p:italic r:id="rId70"/>
      <p:boldItalic r:id="rId71"/>
    </p:embeddedFont>
    <p:embeddedFont>
      <p:font typeface="Work Sans"/>
      <p:regular r:id="rId72"/>
      <p:bold r:id="rId73"/>
      <p:italic r:id="rId74"/>
      <p:boldItalic r:id="rId75"/>
    </p:embeddedFont>
    <p:embeddedFont>
      <p:font typeface="Barlow Light"/>
      <p:regular r:id="rId76"/>
      <p:bold r:id="rId77"/>
      <p:italic r:id="rId78"/>
      <p:boldItalic r:id="rId79"/>
    </p:embeddedFont>
    <p:embeddedFont>
      <p:font typeface="Barlow"/>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3" Type="http://schemas.openxmlformats.org/officeDocument/2006/relationships/font" Target="fonts/Barlow-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Barlow-regular.fntdata"/><Relationship Id="rId82" Type="http://schemas.openxmlformats.org/officeDocument/2006/relationships/font" Target="fonts/Barlow-italic.fntdata"/><Relationship Id="rId81" Type="http://schemas.openxmlformats.org/officeDocument/2006/relationships/font" Target="fonts/Barlow-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WorkSans-bold.fntdata"/><Relationship Id="rId72" Type="http://schemas.openxmlformats.org/officeDocument/2006/relationships/font" Target="fonts/WorkSans-regular.fntdata"/><Relationship Id="rId31" Type="http://schemas.openxmlformats.org/officeDocument/2006/relationships/slide" Target="slides/slide27.xml"/><Relationship Id="rId75" Type="http://schemas.openxmlformats.org/officeDocument/2006/relationships/font" Target="fonts/WorkSans-boldItalic.fntdata"/><Relationship Id="rId30" Type="http://schemas.openxmlformats.org/officeDocument/2006/relationships/slide" Target="slides/slide26.xml"/><Relationship Id="rId74" Type="http://schemas.openxmlformats.org/officeDocument/2006/relationships/font" Target="fonts/WorkSans-italic.fntdata"/><Relationship Id="rId33" Type="http://schemas.openxmlformats.org/officeDocument/2006/relationships/slide" Target="slides/slide29.xml"/><Relationship Id="rId77" Type="http://schemas.openxmlformats.org/officeDocument/2006/relationships/font" Target="fonts/BarlowLight-bold.fntdata"/><Relationship Id="rId32" Type="http://schemas.openxmlformats.org/officeDocument/2006/relationships/slide" Target="slides/slide28.xml"/><Relationship Id="rId76" Type="http://schemas.openxmlformats.org/officeDocument/2006/relationships/font" Target="fonts/BarlowLight-regular.fntdata"/><Relationship Id="rId35" Type="http://schemas.openxmlformats.org/officeDocument/2006/relationships/slide" Target="slides/slide31.xml"/><Relationship Id="rId79" Type="http://schemas.openxmlformats.org/officeDocument/2006/relationships/font" Target="fonts/BarlowLight-boldItalic.fntdata"/><Relationship Id="rId34" Type="http://schemas.openxmlformats.org/officeDocument/2006/relationships/slide" Target="slides/slide30.xml"/><Relationship Id="rId78" Type="http://schemas.openxmlformats.org/officeDocument/2006/relationships/font" Target="fonts/BarlowLight-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MiriamLibre-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regular.fntdata"/><Relationship Id="rId23" Type="http://schemas.openxmlformats.org/officeDocument/2006/relationships/slide" Target="slides/slide19.xml"/><Relationship Id="rId67" Type="http://schemas.openxmlformats.org/officeDocument/2006/relationships/font" Target="fonts/MiriamLibre-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alidator.w3.or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microsoft.com/en-us/help/4000734/microsoft-edge-accessibility-features" TargetMode="External"/><Relationship Id="rId3" Type="http://schemas.openxmlformats.org/officeDocument/2006/relationships/hyperlink" Target="https://support.microsoft.com/en-us/windows/complete-guide-to-narrator-e4397a0d-ef4f-b386-d8ae-c172f109bdb1" TargetMode="External"/><Relationship Id="rId4" Type="http://schemas.openxmlformats.org/officeDocument/2006/relationships/hyperlink" Target="https://webaim.org/articles/jaws/" TargetMode="External"/><Relationship Id="rId5" Type="http://schemas.openxmlformats.org/officeDocument/2006/relationships/hyperlink" Target="https://www.nvaccess.org/about-nvda/" TargetMode="External"/><Relationship Id="rId6" Type="http://schemas.openxmlformats.org/officeDocument/2006/relationships/hyperlink" Target="https://support.apple.com/guide/voiceover/welcome/1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CSS/CSS_layout/Responsive_Design" TargetMode="External"/><Relationship Id="rId3" Type="http://schemas.openxmlformats.org/officeDocument/2006/relationships/hyperlink" Target="https://support.microsoft.com/en-us/windows/use-magnifier-to-make-things-on-the-screen-easier-to-see-414948ba-8b1c-d3bd-8615-0e5e32204198" TargetMode="External"/><Relationship Id="rId4" Type="http://schemas.openxmlformats.org/officeDocument/2006/relationships/hyperlink" Target="https://www.freedomscientific.com/training/zoomtext/getting-started/" TargetMode="External"/><Relationship Id="rId5" Type="http://schemas.openxmlformats.org/officeDocument/2006/relationships/hyperlink" Target="https://www.apple.com/accessibility/mac/vis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CUkMCQR4TpY&amp;list=PLRdJkpek8v1YbMdexusBfPTi43cHoJjx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aim.org/projects/screenreadersurvey8/#find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crosoft.com/design/inclusiv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Web_accessibility" TargetMode="External"/><Relationship Id="rId3" Type="http://schemas.openxmlformats.org/officeDocument/2006/relationships/hyperlink" Target="https://en.wikipedia.org/wiki/Web_Accessibility_Initiative" TargetMode="External"/><Relationship Id="rId4" Type="http://schemas.openxmlformats.org/officeDocument/2006/relationships/hyperlink" Target="https://en.wikipedia.org/wiki/World_Wide_Web_Consortium" TargetMode="External"/><Relationship Id="rId5" Type="http://schemas.openxmlformats.org/officeDocument/2006/relationships/hyperlink" Target="https://en.wikipedia.org/wiki/Disabilities" TargetMode="External"/><Relationship Id="rId6" Type="http://schemas.openxmlformats.org/officeDocument/2006/relationships/hyperlink" Target="https://en.wikipedia.org/wiki/User_agen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f7fc71dfd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f7fc71df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Content should be well-formed so it can be parsed successfully by browsers and other user agents such as screenreaders.</a:t>
            </a:r>
            <a:endParaRPr sz="1300"/>
          </a:p>
          <a:p>
            <a:pPr indent="0" lvl="0" marL="0" rtl="0" algn="l">
              <a:spcBef>
                <a:spcPts val="0"/>
              </a:spcBef>
              <a:spcAft>
                <a:spcPts val="0"/>
              </a:spcAft>
              <a:buNone/>
            </a:pPr>
            <a:r>
              <a:rPr lang="en" sz="1300"/>
              <a:t>To pass this criterion, make sure that your HTML is as valid as possible. </a:t>
            </a:r>
            <a:endParaRPr sz="1300"/>
          </a:p>
          <a:p>
            <a:pPr indent="0" lvl="0" marL="0" rtl="0" algn="l">
              <a:spcBef>
                <a:spcPts val="0"/>
              </a:spcBef>
              <a:spcAft>
                <a:spcPts val="0"/>
              </a:spcAft>
              <a:buNone/>
            </a:pPr>
            <a:r>
              <a:rPr lang="en" sz="1300"/>
              <a:t>Use the </a:t>
            </a:r>
            <a:r>
              <a:rPr lang="en" sz="1300" u="sng">
                <a:solidFill>
                  <a:schemeClr val="hlink"/>
                </a:solidFill>
                <a:hlinkClick r:id="rId2"/>
              </a:rPr>
              <a:t>W3C validator</a:t>
            </a:r>
            <a:r>
              <a:rPr lang="en" sz="1300"/>
              <a:t> to validate your markup - this will tell you whether you’ve made any mistakes in your html that might break how it renders or how it will be parsed, for example if you have forgotten to close any elements, or if you have used an element incorrectly, or if you have forgotten important accessibility attributes.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f7fc71dfd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f7fc71df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just a few of the tools that you should keep in your toolbox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f7fc71dfd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f7fc71df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chemeClr val="lt1"/>
                </a:highlight>
              </a:rPr>
              <a:t>One of the best-known accessibility tools are screen readers.</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A screen reader is a software application that enables people with severe visual impairments to use a computer by reading the page audibly, or displaying it in braille on an external braille display.</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Screen readers work closely with the computer’s Operating System (OS) to provide information about icons, menus, links, images, and other contextual visual components. </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Since the majority of screen reader users don’t use a mouse, screen readers use a wide variety of keyboard commands to carry out different tasks. </a:t>
            </a:r>
            <a:br>
              <a:rPr lang="en" sz="1200">
                <a:solidFill>
                  <a:srgbClr val="24292E"/>
                </a:solidFill>
                <a:highlight>
                  <a:schemeClr val="lt1"/>
                </a:highlight>
              </a:rPr>
            </a:br>
            <a:r>
              <a:rPr lang="en" sz="1200">
                <a:solidFill>
                  <a:srgbClr val="24292E"/>
                </a:solidFill>
                <a:highlight>
                  <a:schemeClr val="lt1"/>
                </a:highlight>
              </a:rPr>
              <a:t>Tasks include reading part or whole of a document, navigating web pages, opening and closing files, editing and listening to music. </a:t>
            </a:r>
            <a:br>
              <a:rPr lang="en" sz="1200">
                <a:solidFill>
                  <a:srgbClr val="24292E"/>
                </a:solidFill>
                <a:highlight>
                  <a:schemeClr val="lt1"/>
                </a:highlight>
              </a:rPr>
            </a:br>
            <a:r>
              <a:rPr lang="en" sz="1200">
                <a:solidFill>
                  <a:srgbClr val="24292E"/>
                </a:solidFill>
                <a:highlight>
                  <a:schemeClr val="lt1"/>
                </a:highlight>
              </a:rPr>
              <a:t>A visually impaired computer user will use a combination of screen reader commands and operating system commands to accomplish the many tasks a computer is capable of performing.</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It is super important that you become familiar with how screen readers are used.</a:t>
            </a:r>
            <a:br>
              <a:rPr lang="en" sz="1200">
                <a:solidFill>
                  <a:srgbClr val="24292E"/>
                </a:solidFill>
                <a:highlight>
                  <a:schemeClr val="lt1"/>
                </a:highlight>
              </a:rPr>
            </a:br>
            <a:r>
              <a:rPr lang="en" sz="1200">
                <a:solidFill>
                  <a:srgbClr val="24292E"/>
                </a:solidFill>
                <a:highlight>
                  <a:schemeClr val="lt1"/>
                </a:highlight>
              </a:rPr>
              <a:t>There is a member of the WCAG standards committee called Leonie Watson who has many videos on screen reader usage.</a:t>
            </a:r>
            <a:br>
              <a:rPr lang="en" sz="1200">
                <a:solidFill>
                  <a:srgbClr val="24292E"/>
                </a:solidFill>
                <a:highlight>
                  <a:schemeClr val="lt1"/>
                </a:highlight>
              </a:rPr>
            </a:br>
            <a:r>
              <a:rPr lang="en" sz="1200">
                <a:solidFill>
                  <a:srgbClr val="24292E"/>
                </a:solidFill>
                <a:highlight>
                  <a:schemeClr val="lt1"/>
                </a:highlight>
              </a:rPr>
              <a:t>Here are some links for you to check out later.</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Fortunately, screen readers are built into most operating systems.</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Some browsers also have built-in tools and extensions that can read text aloud or even provide some basic navigational features, such as </a:t>
            </a:r>
            <a:r>
              <a:rPr lang="en" sz="1200">
                <a:solidFill>
                  <a:srgbClr val="0097A7"/>
                </a:solidFill>
                <a:highlight>
                  <a:schemeClr val="lt1"/>
                </a:highlight>
                <a:uFill>
                  <a:noFill/>
                </a:uFill>
                <a:hlinkClick r:id="rId2">
                  <a:extLst>
                    <a:ext uri="{A12FA001-AC4F-418D-AE19-62706E023703}">
                      <ahyp:hlinkClr val="tx"/>
                    </a:ext>
                  </a:extLst>
                </a:hlinkClick>
              </a:rPr>
              <a:t>these accessibility-focused Edge browser tools</a:t>
            </a:r>
            <a:r>
              <a:rPr lang="en" sz="1200">
                <a:solidFill>
                  <a:srgbClr val="24292E"/>
                </a:solidFill>
                <a:highlight>
                  <a:schemeClr val="lt1"/>
                </a:highlight>
              </a:rPr>
              <a:t>. These are also important accessibility tools, but function very differently from screen readers and they should not be mistaken for screen reader testing tools.</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500">
                <a:solidFill>
                  <a:srgbClr val="24292E"/>
                </a:solidFill>
                <a:highlight>
                  <a:schemeClr val="lt1"/>
                </a:highlight>
              </a:rPr>
              <a:t>✅</a:t>
            </a:r>
            <a:r>
              <a:rPr lang="en" sz="1200">
                <a:solidFill>
                  <a:srgbClr val="24292E"/>
                </a:solidFill>
                <a:highlight>
                  <a:schemeClr val="lt1"/>
                </a:highlight>
              </a:rPr>
              <a:t> Try a screen reader and browser text reader. On Windows </a:t>
            </a:r>
            <a:r>
              <a:rPr lang="en" sz="1200">
                <a:solidFill>
                  <a:srgbClr val="0097A7"/>
                </a:solidFill>
                <a:highlight>
                  <a:schemeClr val="lt1"/>
                </a:highlight>
                <a:uFill>
                  <a:noFill/>
                </a:uFill>
                <a:hlinkClick r:id="rId3">
                  <a:extLst>
                    <a:ext uri="{A12FA001-AC4F-418D-AE19-62706E023703}">
                      <ahyp:hlinkClr val="tx"/>
                    </a:ext>
                  </a:extLst>
                </a:hlinkClick>
              </a:rPr>
              <a:t>Narrator</a:t>
            </a:r>
            <a:r>
              <a:rPr lang="en" sz="1200">
                <a:solidFill>
                  <a:srgbClr val="24292E"/>
                </a:solidFill>
                <a:highlight>
                  <a:schemeClr val="lt1"/>
                </a:highlight>
              </a:rPr>
              <a:t> is included by default, and </a:t>
            </a:r>
            <a:r>
              <a:rPr lang="en" sz="1200">
                <a:solidFill>
                  <a:srgbClr val="0097A7"/>
                </a:solidFill>
                <a:highlight>
                  <a:schemeClr val="lt1"/>
                </a:highlight>
                <a:uFill>
                  <a:noFill/>
                </a:uFill>
                <a:hlinkClick r:id="rId4">
                  <a:extLst>
                    <a:ext uri="{A12FA001-AC4F-418D-AE19-62706E023703}">
                      <ahyp:hlinkClr val="tx"/>
                    </a:ext>
                  </a:extLst>
                </a:hlinkClick>
              </a:rPr>
              <a:t>JAWS</a:t>
            </a:r>
            <a:r>
              <a:rPr lang="en" sz="1200">
                <a:solidFill>
                  <a:srgbClr val="24292E"/>
                </a:solidFill>
                <a:highlight>
                  <a:schemeClr val="lt1"/>
                </a:highlight>
              </a:rPr>
              <a:t> and </a:t>
            </a:r>
            <a:r>
              <a:rPr lang="en" sz="1200">
                <a:solidFill>
                  <a:srgbClr val="0097A7"/>
                </a:solidFill>
                <a:highlight>
                  <a:schemeClr val="lt1"/>
                </a:highlight>
                <a:uFill>
                  <a:noFill/>
                </a:uFill>
                <a:hlinkClick r:id="rId5">
                  <a:extLst>
                    <a:ext uri="{A12FA001-AC4F-418D-AE19-62706E023703}">
                      <ahyp:hlinkClr val="tx"/>
                    </a:ext>
                  </a:extLst>
                </a:hlinkClick>
              </a:rPr>
              <a:t>NVDA</a:t>
            </a:r>
            <a:r>
              <a:rPr lang="en" sz="1200">
                <a:solidFill>
                  <a:srgbClr val="24292E"/>
                </a:solidFill>
                <a:highlight>
                  <a:schemeClr val="lt1"/>
                </a:highlight>
              </a:rPr>
              <a:t> can also be installed. On macOS and iOS, </a:t>
            </a:r>
            <a:r>
              <a:rPr lang="en" sz="1200">
                <a:solidFill>
                  <a:srgbClr val="0097A7"/>
                </a:solidFill>
                <a:highlight>
                  <a:schemeClr val="lt1"/>
                </a:highlight>
                <a:uFill>
                  <a:noFill/>
                </a:uFill>
                <a:hlinkClick r:id="rId6">
                  <a:extLst>
                    <a:ext uri="{A12FA001-AC4F-418D-AE19-62706E023703}">
                      <ahyp:hlinkClr val="tx"/>
                    </a:ext>
                  </a:extLst>
                </a:hlinkClick>
              </a:rPr>
              <a:t>VoiceOver</a:t>
            </a:r>
            <a:r>
              <a:rPr lang="en" sz="1200">
                <a:solidFill>
                  <a:srgbClr val="24292E"/>
                </a:solidFill>
                <a:highlight>
                  <a:schemeClr val="lt1"/>
                </a:highlight>
              </a:rPr>
              <a:t> is installed by default.</a:t>
            </a:r>
            <a:endParaRPr>
              <a:solidFill>
                <a:schemeClr val="dk1"/>
              </a:solidFill>
            </a:endParaRPr>
          </a:p>
          <a:p>
            <a:pPr indent="0" lvl="0" marL="0" rtl="0" algn="l">
              <a:spcBef>
                <a:spcPts val="1200"/>
              </a:spcBef>
              <a:spcAft>
                <a:spcPts val="0"/>
              </a:spcAft>
              <a:buNone/>
            </a:pPr>
            <a:r>
              <a:t/>
            </a:r>
            <a:endParaRPr sz="1200">
              <a:solidFill>
                <a:srgbClr val="24292E"/>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f7fc71dfd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f7fc71df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Another tool commonly used by people with vision impairments is zooming. Where they will literally zoom in to areas of the website that they need to see clearer.</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This is often done with the keyboard by pressing control and the plus and minus buttons.</a:t>
            </a:r>
            <a:br>
              <a:rPr lang="en" sz="1200">
                <a:solidFill>
                  <a:srgbClr val="24292E"/>
                </a:solidFill>
                <a:highlight>
                  <a:schemeClr val="lt1"/>
                </a:highlight>
              </a:rPr>
            </a:br>
            <a:r>
              <a:rPr lang="en" sz="1200">
                <a:solidFill>
                  <a:srgbClr val="24292E"/>
                </a:solidFill>
                <a:highlight>
                  <a:schemeClr val="lt1"/>
                </a:highlight>
              </a:rPr>
              <a:t>If you’re changing your zoom this way in testing, you can </a:t>
            </a:r>
            <a:r>
              <a:rPr lang="en" sz="1200">
                <a:solidFill>
                  <a:srgbClr val="24292E"/>
                </a:solidFill>
                <a:highlight>
                  <a:schemeClr val="lt1"/>
                </a:highlight>
              </a:rPr>
              <a:t>easily</a:t>
            </a:r>
            <a:r>
              <a:rPr lang="en" sz="1200">
                <a:solidFill>
                  <a:srgbClr val="24292E"/>
                </a:solidFill>
                <a:highlight>
                  <a:schemeClr val="lt1"/>
                </a:highlight>
              </a:rPr>
              <a:t> zoom back to 100% by pressing control and 0.</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This type of zoom causes the entire page to resize, so using </a:t>
            </a:r>
            <a:r>
              <a:rPr lang="en" sz="1200">
                <a:solidFill>
                  <a:srgbClr val="0097A7"/>
                </a:solidFill>
                <a:highlight>
                  <a:schemeClr val="lt1"/>
                </a:highlight>
                <a:uFill>
                  <a:noFill/>
                </a:uFill>
                <a:hlinkClick r:id="rId2">
                  <a:extLst>
                    <a:ext uri="{A12FA001-AC4F-418D-AE19-62706E023703}">
                      <ahyp:hlinkClr val="tx"/>
                    </a:ext>
                  </a:extLst>
                </a:hlinkClick>
              </a:rPr>
              <a:t>responsive design</a:t>
            </a:r>
            <a:r>
              <a:rPr lang="en" sz="1200">
                <a:solidFill>
                  <a:srgbClr val="24292E"/>
                </a:solidFill>
                <a:highlight>
                  <a:schemeClr val="lt1"/>
                </a:highlight>
              </a:rPr>
              <a:t> is important to provide a good user experience at increased zoom levels.</a:t>
            </a:r>
            <a:br>
              <a:rPr lang="en" sz="1200">
                <a:solidFill>
                  <a:srgbClr val="24292E"/>
                </a:solidFill>
                <a:highlight>
                  <a:schemeClr val="lt1"/>
                </a:highlight>
              </a:rPr>
            </a:br>
            <a:r>
              <a:rPr lang="en" sz="1200">
                <a:solidFill>
                  <a:srgbClr val="24292E"/>
                </a:solidFill>
                <a:highlight>
                  <a:schemeClr val="lt1"/>
                </a:highlight>
              </a:rPr>
              <a:t>This is where things like our choices of font sizes </a:t>
            </a:r>
            <a:r>
              <a:rPr lang="en" sz="1200">
                <a:solidFill>
                  <a:srgbClr val="24292E"/>
                </a:solidFill>
                <a:highlight>
                  <a:schemeClr val="lt1"/>
                </a:highlight>
              </a:rPr>
              <a:t>become</a:t>
            </a:r>
            <a:r>
              <a:rPr lang="en" sz="1200">
                <a:solidFill>
                  <a:srgbClr val="24292E"/>
                </a:solidFill>
                <a:highlight>
                  <a:schemeClr val="lt1"/>
                </a:highlight>
              </a:rPr>
              <a:t> very important, we’ll look closer at font sizes when we get into CSS, but for now for further research, </a:t>
            </a:r>
            <a:br>
              <a:rPr lang="en" sz="1200">
                <a:solidFill>
                  <a:srgbClr val="24292E"/>
                </a:solidFill>
                <a:highlight>
                  <a:schemeClr val="lt1"/>
                </a:highlight>
              </a:rPr>
            </a:br>
            <a:r>
              <a:rPr lang="en" sz="1200">
                <a:solidFill>
                  <a:srgbClr val="24292E"/>
                </a:solidFill>
                <a:highlight>
                  <a:schemeClr val="lt1"/>
                </a:highlight>
              </a:rPr>
              <a:t>Read up on pixels vs ems and the </a:t>
            </a:r>
            <a:r>
              <a:rPr lang="en" sz="1200">
                <a:solidFill>
                  <a:srgbClr val="24292E"/>
                </a:solidFill>
                <a:highlight>
                  <a:schemeClr val="lt1"/>
                </a:highlight>
              </a:rPr>
              <a:t>responsive</a:t>
            </a:r>
            <a:r>
              <a:rPr lang="en" sz="1200">
                <a:solidFill>
                  <a:srgbClr val="24292E"/>
                </a:solidFill>
                <a:highlight>
                  <a:schemeClr val="lt1"/>
                </a:highlight>
              </a:rPr>
              <a:t> units rems and viewportwidth/viewportheight.</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Another type of zoom relies on specialized software to magnify one area of the screen and pan, much like using a real magnifying glass. </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On Windows, </a:t>
            </a:r>
            <a:r>
              <a:rPr lang="en" sz="1200">
                <a:solidFill>
                  <a:srgbClr val="0097A7"/>
                </a:solidFill>
                <a:highlight>
                  <a:schemeClr val="lt1"/>
                </a:highlight>
                <a:uFill>
                  <a:noFill/>
                </a:uFill>
                <a:hlinkClick r:id="rId3">
                  <a:extLst>
                    <a:ext uri="{A12FA001-AC4F-418D-AE19-62706E023703}">
                      <ahyp:hlinkClr val="tx"/>
                    </a:ext>
                  </a:extLst>
                </a:hlinkClick>
              </a:rPr>
              <a:t>Magnifier</a:t>
            </a:r>
            <a:r>
              <a:rPr lang="en" sz="1200">
                <a:solidFill>
                  <a:srgbClr val="24292E"/>
                </a:solidFill>
                <a:highlight>
                  <a:schemeClr val="lt1"/>
                </a:highlight>
              </a:rPr>
              <a:t> is built in, and </a:t>
            </a:r>
            <a:r>
              <a:rPr lang="en" sz="1200">
                <a:solidFill>
                  <a:srgbClr val="0097A7"/>
                </a:solidFill>
                <a:highlight>
                  <a:schemeClr val="lt1"/>
                </a:highlight>
                <a:uFill>
                  <a:noFill/>
                </a:uFill>
                <a:hlinkClick r:id="rId4">
                  <a:extLst>
                    <a:ext uri="{A12FA001-AC4F-418D-AE19-62706E023703}">
                      <ahyp:hlinkClr val="tx"/>
                    </a:ext>
                  </a:extLst>
                </a:hlinkClick>
              </a:rPr>
              <a:t>ZoomText</a:t>
            </a:r>
            <a:r>
              <a:rPr lang="en" sz="1200">
                <a:solidFill>
                  <a:srgbClr val="24292E"/>
                </a:solidFill>
                <a:highlight>
                  <a:schemeClr val="lt1"/>
                </a:highlight>
              </a:rPr>
              <a:t> is a third-party magnification software with more features and a larger user base. </a:t>
            </a:r>
            <a:br>
              <a:rPr lang="en" sz="1200">
                <a:solidFill>
                  <a:srgbClr val="24292E"/>
                </a:solidFill>
                <a:highlight>
                  <a:schemeClr val="lt1"/>
                </a:highlight>
              </a:rPr>
            </a:br>
            <a:r>
              <a:rPr lang="en" sz="1200">
                <a:solidFill>
                  <a:srgbClr val="24292E"/>
                </a:solidFill>
                <a:highlight>
                  <a:schemeClr val="lt1"/>
                </a:highlight>
              </a:rPr>
              <a:t>Both macOS and iOS have a built-in magnification software called </a:t>
            </a:r>
            <a:r>
              <a:rPr lang="en" sz="1200">
                <a:solidFill>
                  <a:srgbClr val="0097A7"/>
                </a:solidFill>
                <a:highlight>
                  <a:schemeClr val="lt1"/>
                </a:highlight>
                <a:uFill>
                  <a:noFill/>
                </a:uFill>
                <a:hlinkClick r:id="rId5">
                  <a:extLst>
                    <a:ext uri="{A12FA001-AC4F-418D-AE19-62706E023703}">
                      <ahyp:hlinkClr val="tx"/>
                    </a:ext>
                  </a:extLst>
                </a:hlinkClick>
              </a:rPr>
              <a:t>Zoom</a:t>
            </a:r>
            <a:r>
              <a:rPr lang="en" sz="1200">
                <a:solidFill>
                  <a:srgbClr val="24292E"/>
                </a:solidFill>
                <a:highlight>
                  <a:schemeClr val="lt1"/>
                </a:highlight>
              </a:rPr>
              <a:t>.</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Another assistive tool that is frequently used by those with a visual </a:t>
            </a:r>
            <a:r>
              <a:rPr lang="en" sz="1200">
                <a:solidFill>
                  <a:srgbClr val="24292E"/>
                </a:solidFill>
                <a:highlight>
                  <a:schemeClr val="lt1"/>
                </a:highlight>
              </a:rPr>
              <a:t>impairment</a:t>
            </a:r>
            <a:r>
              <a:rPr lang="en" sz="1200">
                <a:solidFill>
                  <a:srgbClr val="24292E"/>
                </a:solidFill>
                <a:highlight>
                  <a:schemeClr val="lt1"/>
                </a:highlight>
              </a:rPr>
              <a:t> is an enlarged cursor, because the small cursor icon is often easy to lose on a busy page or if it at the peripheral of your vision.</a:t>
            </a:r>
            <a:br>
              <a:rPr lang="en" sz="1200">
                <a:solidFill>
                  <a:srgbClr val="24292E"/>
                </a:solidFill>
                <a:highlight>
                  <a:schemeClr val="lt1"/>
                </a:highlight>
              </a:rPr>
            </a:br>
            <a:r>
              <a:rPr lang="en" sz="1200">
                <a:solidFill>
                  <a:srgbClr val="24292E"/>
                </a:solidFill>
                <a:highlight>
                  <a:schemeClr val="lt1"/>
                </a:highlight>
              </a:rPr>
              <a:t>Operating systems have settings that will increase the size of the cursor if you wiggle it on the screen, to draw the eye back to where it is.</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lnSpc>
                <a:spcPct val="115000"/>
              </a:lnSpc>
              <a:spcBef>
                <a:spcPts val="1200"/>
              </a:spcBef>
              <a:spcAft>
                <a:spcPts val="1200"/>
              </a:spcAft>
              <a:buClr>
                <a:schemeClr val="dk1"/>
              </a:buClr>
              <a:buSzPts val="1100"/>
              <a:buFont typeface="Arial"/>
              <a:buNone/>
            </a:pPr>
            <a:r>
              <a:rPr lang="en" sz="1200">
                <a:solidFill>
                  <a:srgbClr val="24292E"/>
                </a:solidFill>
                <a:highlight>
                  <a:schemeClr val="lt1"/>
                </a:highlight>
              </a:rPr>
              <a:t>Font size units</a:t>
            </a:r>
            <a:endParaRPr sz="1200">
              <a:solidFill>
                <a:srgbClr val="24292E"/>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cf7fc71dfd_0_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cf7fc71df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chemeClr val="lt1"/>
                </a:highlight>
              </a:rPr>
              <a:t>I spoke briefly about contrast checkers as one of our tools last week</a:t>
            </a:r>
            <a:endParaRPr sz="1200">
              <a:solidFill>
                <a:srgbClr val="24292E"/>
              </a:solidFill>
              <a:highlight>
                <a:schemeClr val="lt1"/>
              </a:highlight>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rPr lang="en" sz="1200">
                <a:solidFill>
                  <a:srgbClr val="24292E"/>
                </a:solidFill>
                <a:highlight>
                  <a:schemeClr val="lt1"/>
                </a:highlight>
              </a:rPr>
              <a:t>Some users will find it difficult to read text if the contrast between the colour is too low.</a:t>
            </a:r>
            <a:endParaRPr sz="1200">
              <a:solidFill>
                <a:srgbClr val="24292E"/>
              </a:solidFill>
              <a:highlight>
                <a:schemeClr val="lt1"/>
              </a:highlight>
            </a:endParaRPr>
          </a:p>
          <a:p>
            <a:pPr indent="0" lvl="0" marL="0" rtl="0" algn="l">
              <a:spcBef>
                <a:spcPts val="0"/>
              </a:spcBef>
              <a:spcAft>
                <a:spcPts val="0"/>
              </a:spcAft>
              <a:buNone/>
            </a:pPr>
            <a:r>
              <a:rPr lang="en" sz="1200">
                <a:solidFill>
                  <a:srgbClr val="24292E"/>
                </a:solidFill>
                <a:highlight>
                  <a:schemeClr val="lt1"/>
                </a:highlight>
              </a:rPr>
              <a:t>For example light grey text on a white background. The WCAG has guidelines which will give a percentage rating for the contrast between two colours and will let you know whether they are standards compliant or not</a:t>
            </a:r>
            <a:br>
              <a:rPr lang="en" sz="1200">
                <a:solidFill>
                  <a:srgbClr val="24292E"/>
                </a:solidFill>
                <a:highlight>
                  <a:schemeClr val="lt1"/>
                </a:highlight>
              </a:rPr>
            </a:br>
            <a:endParaRPr sz="1200">
              <a:solidFill>
                <a:srgbClr val="24292E"/>
              </a:solidFill>
              <a:highlight>
                <a:schemeClr val="lt1"/>
              </a:highlight>
            </a:endParaRPr>
          </a:p>
          <a:p>
            <a:pPr indent="0" lvl="0" marL="0" rtl="0" algn="l">
              <a:lnSpc>
                <a:spcPct val="115000"/>
              </a:lnSpc>
              <a:spcBef>
                <a:spcPts val="0"/>
              </a:spcBef>
              <a:spcAft>
                <a:spcPts val="0"/>
              </a:spcAft>
              <a:buNone/>
            </a:pPr>
            <a:r>
              <a:rPr lang="en" sz="1200">
                <a:solidFill>
                  <a:srgbClr val="24292E"/>
                </a:solidFill>
                <a:highlight>
                  <a:schemeClr val="lt1"/>
                </a:highlight>
              </a:rPr>
              <a:t>Font family, font size and font weight can have an impact on legibility too. Colours that might be triple A </a:t>
            </a:r>
            <a:r>
              <a:rPr lang="en" sz="1200">
                <a:solidFill>
                  <a:srgbClr val="24292E"/>
                </a:solidFill>
                <a:highlight>
                  <a:schemeClr val="lt1"/>
                </a:highlight>
              </a:rPr>
              <a:t>compliant </a:t>
            </a:r>
            <a:r>
              <a:rPr lang="en" sz="1200">
                <a:solidFill>
                  <a:srgbClr val="24292E"/>
                </a:solidFill>
                <a:highlight>
                  <a:schemeClr val="lt1"/>
                </a:highlight>
              </a:rPr>
              <a:t>at size 20 might not be at size 14.</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Compliancy checkers are now built into many browser tools, you can check them by choosing inspect and then clicking on the colour. Then expanding the little arrows to the right.</a:t>
            </a:r>
            <a:br>
              <a:rPr lang="en" sz="1200">
                <a:solidFill>
                  <a:srgbClr val="24292E"/>
                </a:solidFill>
                <a:highlight>
                  <a:schemeClr val="lt1"/>
                </a:highlight>
              </a:rPr>
            </a:br>
            <a:r>
              <a:rPr lang="en" sz="1200">
                <a:solidFill>
                  <a:srgbClr val="FF0000"/>
                </a:solidFill>
                <a:highlight>
                  <a:schemeClr val="lt1"/>
                </a:highlight>
              </a:rPr>
              <a:t>(show this in browser)</a:t>
            </a:r>
            <a:endParaRPr sz="1200">
              <a:solidFill>
                <a:srgbClr val="FF0000"/>
              </a:solidFill>
              <a:highlight>
                <a:schemeClr val="lt1"/>
              </a:highlight>
            </a:endParaRPr>
          </a:p>
          <a:p>
            <a:pPr indent="0" lvl="0" marL="0" rtl="0" algn="l">
              <a:lnSpc>
                <a:spcPct val="115000"/>
              </a:lnSpc>
              <a:spcBef>
                <a:spcPts val="1200"/>
              </a:spcBef>
              <a:spcAft>
                <a:spcPts val="0"/>
              </a:spcAft>
              <a:buNone/>
            </a:pPr>
            <a:r>
              <a:t/>
            </a:r>
            <a:endParaRPr sz="1200">
              <a:solidFill>
                <a:srgbClr val="24292E"/>
              </a:solidFill>
              <a:highlight>
                <a:schemeClr val="lt1"/>
              </a:highlight>
            </a:endParaRPr>
          </a:p>
          <a:p>
            <a:pPr indent="0" lvl="0" marL="0" rtl="0" algn="l">
              <a:lnSpc>
                <a:spcPct val="115000"/>
              </a:lnSpc>
              <a:spcBef>
                <a:spcPts val="12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f7fc71dfd_0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f7fc71df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Browsers are generally very good at allowing users to navigate through a website, if it has been built with semantic html</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Problems start to occur when developers make complicated or flashy functionality with Javascript and then forget to test whether it works without a mouse.</a:t>
            </a:r>
            <a:br>
              <a:rPr lang="en" sz="1200">
                <a:solidFill>
                  <a:srgbClr val="24292E"/>
                </a:solidFill>
                <a:highlight>
                  <a:schemeClr val="lt1"/>
                </a:highlight>
              </a:rPr>
            </a:br>
            <a:r>
              <a:rPr lang="en" sz="1200">
                <a:solidFill>
                  <a:srgbClr val="24292E"/>
                </a:solidFill>
                <a:highlight>
                  <a:schemeClr val="lt1"/>
                </a:highlight>
              </a:rPr>
              <a:t>Links, form elements and buttons can all be used by pressing the tab button on your keyboard and then enter when you hit the link or element you want to interact with.</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Some form elements are easier to use than others when it comes to keyboard only navigation. </a:t>
            </a:r>
            <a:br>
              <a:rPr lang="en" sz="1200">
                <a:solidFill>
                  <a:srgbClr val="24292E"/>
                </a:solidFill>
                <a:highlight>
                  <a:schemeClr val="lt1"/>
                </a:highlight>
              </a:rPr>
            </a:br>
            <a:r>
              <a:rPr lang="en" sz="1200">
                <a:solidFill>
                  <a:srgbClr val="24292E"/>
                </a:solidFill>
                <a:highlight>
                  <a:schemeClr val="lt1"/>
                </a:highlight>
              </a:rPr>
              <a:t>Consider a form where you have to input your birthday. It would be simplest to offer your user a text input where they can type the date, </a:t>
            </a:r>
            <a:br>
              <a:rPr lang="en" sz="1200">
                <a:solidFill>
                  <a:srgbClr val="24292E"/>
                </a:solidFill>
                <a:highlight>
                  <a:schemeClr val="lt1"/>
                </a:highlight>
              </a:rPr>
            </a:br>
            <a:r>
              <a:rPr lang="en" sz="1200">
                <a:solidFill>
                  <a:srgbClr val="24292E"/>
                </a:solidFill>
                <a:highlight>
                  <a:schemeClr val="lt1"/>
                </a:highlight>
              </a:rPr>
              <a:t>But that would require you to do some validation on what they enter, to make sure it is in a format that your back end can understand.</a:t>
            </a:r>
            <a:br>
              <a:rPr lang="en" sz="1200">
                <a:solidFill>
                  <a:srgbClr val="24292E"/>
                </a:solidFill>
                <a:highlight>
                  <a:schemeClr val="lt1"/>
                </a:highlight>
              </a:rPr>
            </a:br>
            <a:r>
              <a:rPr lang="en" sz="1200">
                <a:solidFill>
                  <a:srgbClr val="24292E"/>
                </a:solidFill>
                <a:highlight>
                  <a:schemeClr val="lt1"/>
                </a:highlight>
              </a:rPr>
              <a:t>To get around this some *cough*bad*cough* developers use drop down selects instead, and make their users select a day, a month and a year separately. </a:t>
            </a:r>
            <a:br>
              <a:rPr lang="en" sz="1200">
                <a:solidFill>
                  <a:srgbClr val="24292E"/>
                </a:solidFill>
                <a:highlight>
                  <a:schemeClr val="lt1"/>
                </a:highlight>
              </a:rPr>
            </a:br>
            <a:r>
              <a:rPr lang="en" sz="1200">
                <a:solidFill>
                  <a:srgbClr val="24292E"/>
                </a:solidFill>
                <a:highlight>
                  <a:schemeClr val="lt1"/>
                </a:highlight>
              </a:rPr>
              <a:t>Not only is this slow, to use your arrow keys to move up and down through 31 day options and potentially decades of years. It even makes life more difficult for your mouse users too.</a:t>
            </a:r>
            <a:br>
              <a:rPr lang="en" sz="1200">
                <a:solidFill>
                  <a:srgbClr val="24292E"/>
                </a:solidFill>
                <a:highlight>
                  <a:schemeClr val="lt1"/>
                </a:highlight>
              </a:rPr>
            </a:br>
            <a:r>
              <a:rPr lang="en" sz="1200">
                <a:solidFill>
                  <a:srgbClr val="24292E"/>
                </a:solidFill>
                <a:highlight>
                  <a:schemeClr val="lt1"/>
                </a:highlight>
              </a:rPr>
              <a:t>There is an absolutely brilliant talk by a developer called alice bartlett called ‘burn your selects’ </a:t>
            </a:r>
            <a:r>
              <a:rPr lang="en" sz="1200" u="sng">
                <a:solidFill>
                  <a:schemeClr val="hlink"/>
                </a:solidFill>
                <a:highlight>
                  <a:schemeClr val="lt1"/>
                </a:highlight>
                <a:hlinkClick r:id="rId2"/>
              </a:rPr>
              <a:t>https://www.youtube.com/watch?v=CUkMCQR4TpY&amp;list=PLRdJkpek8v1YbMdexusBfPTi43cHoJjxx</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In which she had done user testing when she was working at .gov with some elderly and disabled users and they struggled to use </a:t>
            </a:r>
            <a:r>
              <a:rPr lang="en" sz="1200">
                <a:solidFill>
                  <a:srgbClr val="24292E"/>
                </a:solidFill>
                <a:highlight>
                  <a:schemeClr val="lt1"/>
                </a:highlight>
              </a:rPr>
              <a:t>government</a:t>
            </a:r>
            <a:r>
              <a:rPr lang="en" sz="1200">
                <a:solidFill>
                  <a:srgbClr val="24292E"/>
                </a:solidFill>
                <a:highlight>
                  <a:schemeClr val="lt1"/>
                </a:highlight>
              </a:rPr>
              <a:t> websites to do things like renew driving licences, pay council fees etc. It was heartwrenching to watch. I cried at one point watching an elderly gentleman try again and again to select his birth month from a dropdown by pressing on the select, hovering over the month he wanted and then clicking away, without clicking on the select itself. He then tried pressing the number of his birth month on the keyboard, which didn’t work either </a:t>
            </a:r>
            <a:r>
              <a:rPr lang="en" sz="1200">
                <a:solidFill>
                  <a:srgbClr val="24292E"/>
                </a:solidFill>
                <a:highlight>
                  <a:schemeClr val="lt1"/>
                </a:highlight>
              </a:rPr>
              <a:t>because</a:t>
            </a:r>
            <a:r>
              <a:rPr lang="en" sz="1200">
                <a:solidFill>
                  <a:srgbClr val="24292E"/>
                </a:solidFill>
                <a:highlight>
                  <a:schemeClr val="lt1"/>
                </a:highlight>
              </a:rPr>
              <a:t> the trigger for the selection was the first letter of the name of the month, not the month number, it was absolutely heartwrenching.</a:t>
            </a:r>
            <a:br>
              <a:rPr lang="en" sz="1200">
                <a:solidFill>
                  <a:srgbClr val="24292E"/>
                </a:solidFill>
                <a:highlight>
                  <a:schemeClr val="lt1"/>
                </a:highlight>
              </a:rPr>
            </a:br>
            <a:br>
              <a:rPr lang="en" sz="1200">
                <a:solidFill>
                  <a:srgbClr val="24292E"/>
                </a:solidFill>
                <a:highlight>
                  <a:schemeClr val="lt1"/>
                </a:highlight>
              </a:rPr>
            </a:br>
            <a:r>
              <a:rPr lang="en" sz="1200">
                <a:solidFill>
                  <a:srgbClr val="24292E"/>
                </a:solidFill>
                <a:highlight>
                  <a:schemeClr val="lt1"/>
                </a:highlight>
              </a:rPr>
              <a:t>And it will happen regularly in your careers that you’ll be presented with a beautiful, subtle </a:t>
            </a:r>
            <a:r>
              <a:rPr lang="en" sz="1200">
                <a:solidFill>
                  <a:srgbClr val="24292E"/>
                </a:solidFill>
                <a:highlight>
                  <a:schemeClr val="lt1"/>
                </a:highlight>
              </a:rPr>
              <a:t>design</a:t>
            </a:r>
            <a:r>
              <a:rPr lang="en" sz="1200">
                <a:solidFill>
                  <a:srgbClr val="24292E"/>
                </a:solidFill>
                <a:highlight>
                  <a:schemeClr val="lt1"/>
                </a:highlight>
              </a:rPr>
              <a:t> to code up and you have to be the one to make the stand for </a:t>
            </a:r>
            <a:r>
              <a:rPr lang="en" sz="1200">
                <a:solidFill>
                  <a:srgbClr val="24292E"/>
                </a:solidFill>
                <a:highlight>
                  <a:schemeClr val="lt1"/>
                </a:highlight>
              </a:rPr>
              <a:t>accessibility</a:t>
            </a:r>
            <a:r>
              <a:rPr lang="en" sz="1200">
                <a:solidFill>
                  <a:srgbClr val="24292E"/>
                </a:solidFill>
                <a:highlight>
                  <a:schemeClr val="lt1"/>
                </a:highlight>
              </a:rPr>
              <a:t>, be it changing brand colours to be more accessible, or insisting on using native html elements rather than fancy custom built javascript functionality.</a:t>
            </a:r>
            <a:br>
              <a:rPr lang="en" sz="1200">
                <a:solidFill>
                  <a:srgbClr val="24292E"/>
                </a:solidFill>
                <a:highlight>
                  <a:schemeClr val="lt1"/>
                </a:highlight>
              </a:rPr>
            </a:br>
            <a:r>
              <a:rPr lang="en" sz="1200">
                <a:solidFill>
                  <a:srgbClr val="24292E"/>
                </a:solidFill>
                <a:highlight>
                  <a:schemeClr val="lt1"/>
                </a:highlight>
              </a:rPr>
              <a:t>But never forget that there is no excuse to exclude users, especially if you are working somewhere like .gov where it is </a:t>
            </a:r>
            <a:r>
              <a:rPr lang="en" sz="1200">
                <a:solidFill>
                  <a:srgbClr val="24292E"/>
                </a:solidFill>
                <a:highlight>
                  <a:schemeClr val="lt1"/>
                </a:highlight>
              </a:rPr>
              <a:t>imperative</a:t>
            </a:r>
            <a:r>
              <a:rPr lang="en" sz="1200">
                <a:solidFill>
                  <a:srgbClr val="24292E"/>
                </a:solidFill>
                <a:highlight>
                  <a:schemeClr val="lt1"/>
                </a:highlight>
              </a:rPr>
              <a:t> that *everyone* can use what you build.</a:t>
            </a:r>
            <a:br>
              <a:rPr lang="en" sz="1200">
                <a:solidFill>
                  <a:srgbClr val="24292E"/>
                </a:solidFill>
                <a:highlight>
                  <a:schemeClr val="lt1"/>
                </a:highlight>
              </a:rPr>
            </a:br>
            <a:r>
              <a:rPr lang="en" sz="1200">
                <a:solidFill>
                  <a:srgbClr val="24292E"/>
                </a:solidFill>
                <a:highlight>
                  <a:schemeClr val="lt1"/>
                </a:highlight>
              </a:rPr>
              <a:t>Accessibility</a:t>
            </a:r>
            <a:r>
              <a:rPr lang="en" sz="1200">
                <a:solidFill>
                  <a:srgbClr val="24292E"/>
                </a:solidFill>
                <a:highlight>
                  <a:schemeClr val="lt1"/>
                </a:highlight>
              </a:rPr>
              <a:t> is the right thing to do.</a:t>
            </a:r>
            <a:br>
              <a:rPr lang="en" sz="1200">
                <a:solidFill>
                  <a:srgbClr val="24292E"/>
                </a:solidFill>
                <a:highlight>
                  <a:schemeClr val="lt1"/>
                </a:highlight>
              </a:rPr>
            </a:br>
            <a:endParaRPr sz="1200">
              <a:solidFill>
                <a:srgbClr val="24292E"/>
              </a:solidFill>
              <a:highlight>
                <a:schemeClr val="lt1"/>
              </a:highlight>
            </a:endParaRPr>
          </a:p>
          <a:p>
            <a:pPr indent="0" lvl="0" marL="0" rtl="0" algn="l">
              <a:lnSpc>
                <a:spcPct val="115000"/>
              </a:lnSpc>
              <a:spcBef>
                <a:spcPts val="1200"/>
              </a:spcBef>
              <a:spcAft>
                <a:spcPts val="0"/>
              </a:spcAft>
              <a:buNone/>
            </a:pPr>
            <a:r>
              <a:t/>
            </a:r>
            <a:endParaRPr sz="1200">
              <a:solidFill>
                <a:srgbClr val="24292E"/>
              </a:solidFill>
              <a:highlight>
                <a:schemeClr val="lt1"/>
              </a:highlight>
            </a:endParaRPr>
          </a:p>
          <a:p>
            <a:pPr indent="0" lvl="0" marL="0" rtl="0" algn="l">
              <a:lnSpc>
                <a:spcPct val="115000"/>
              </a:lnSpc>
              <a:spcBef>
                <a:spcPts val="12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f7fc71dfd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f7fc71df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Developed by Google, Lighthouse is an open-source, automated tool which you can use to check the accessibility of any website.</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When auditing a page, Lighthouse runs a barrage of tests against a page and then generates a report on how well the page did. </a:t>
            </a:r>
            <a:br>
              <a:rPr lang="en" sz="1200">
                <a:solidFill>
                  <a:srgbClr val="24292E"/>
                </a:solidFill>
                <a:highlight>
                  <a:schemeClr val="lt1"/>
                </a:highlight>
              </a:rPr>
            </a:br>
            <a:r>
              <a:rPr lang="en" sz="1200">
                <a:solidFill>
                  <a:srgbClr val="24292E"/>
                </a:solidFill>
                <a:highlight>
                  <a:schemeClr val="lt1"/>
                </a:highlight>
              </a:rPr>
              <a:t>From there you can use the failing tests as indicators on areas to improve.</a:t>
            </a:r>
            <a:endParaRPr sz="1200">
              <a:solidFill>
                <a:srgbClr val="24292E"/>
              </a:solidFill>
              <a:highlight>
                <a:schemeClr val="lt1"/>
              </a:highlight>
            </a:endParaRPr>
          </a:p>
          <a:p>
            <a:pPr indent="0" lvl="0" marL="0" rtl="0" algn="l">
              <a:lnSpc>
                <a:spcPct val="115000"/>
              </a:lnSpc>
              <a:spcBef>
                <a:spcPts val="1200"/>
              </a:spcBef>
              <a:spcAft>
                <a:spcPts val="1200"/>
              </a:spcAft>
              <a:buNone/>
            </a:pPr>
            <a:r>
              <a:rPr lang="en" sz="1200">
                <a:solidFill>
                  <a:srgbClr val="24292E"/>
                </a:solidFill>
                <a:highlight>
                  <a:schemeClr val="lt1"/>
                </a:highlight>
              </a:rPr>
              <a:t>Lighthouse scores are by no means the end of your </a:t>
            </a:r>
            <a:r>
              <a:rPr lang="en" sz="1200">
                <a:solidFill>
                  <a:srgbClr val="24292E"/>
                </a:solidFill>
                <a:highlight>
                  <a:schemeClr val="lt1"/>
                </a:highlight>
              </a:rPr>
              <a:t>accessibility</a:t>
            </a:r>
            <a:r>
              <a:rPr lang="en" sz="1200">
                <a:solidFill>
                  <a:srgbClr val="24292E"/>
                </a:solidFill>
                <a:highlight>
                  <a:schemeClr val="lt1"/>
                </a:highlight>
              </a:rPr>
              <a:t> testing, you should also do things like keyboard only usage, and test your site in different browsers, at different bandwidths and with users who require </a:t>
            </a:r>
            <a:r>
              <a:rPr lang="en" sz="1200">
                <a:solidFill>
                  <a:srgbClr val="24292E"/>
                </a:solidFill>
                <a:highlight>
                  <a:schemeClr val="lt1"/>
                </a:highlight>
              </a:rPr>
              <a:t>accessibility</a:t>
            </a:r>
            <a:r>
              <a:rPr lang="en" sz="1200">
                <a:solidFill>
                  <a:srgbClr val="24292E"/>
                </a:solidFill>
                <a:highlight>
                  <a:schemeClr val="lt1"/>
                </a:highlight>
              </a:rPr>
              <a:t> tools, it is however a good start.</a:t>
            </a:r>
            <a:br>
              <a:rPr lang="en" sz="1200">
                <a:solidFill>
                  <a:srgbClr val="24292E"/>
                </a:solidFill>
                <a:highlight>
                  <a:schemeClr val="lt1"/>
                </a:highlight>
              </a:rPr>
            </a:br>
            <a:br>
              <a:rPr lang="en" sz="1200">
                <a:solidFill>
                  <a:srgbClr val="24292E"/>
                </a:solidFill>
                <a:highlight>
                  <a:schemeClr val="lt1"/>
                </a:highlight>
              </a:rPr>
            </a:br>
            <a:r>
              <a:rPr lang="en" sz="1200">
                <a:solidFill>
                  <a:srgbClr val="24292E"/>
                </a:solidFill>
                <a:highlight>
                  <a:schemeClr val="lt1"/>
                </a:highlight>
              </a:rPr>
              <a:t>Use it by opening up your browser tools in chrome, navigating to the lighthouse tab and clicking ‘run reports’.</a:t>
            </a:r>
            <a:br>
              <a:rPr lang="en" sz="1200">
                <a:solidFill>
                  <a:srgbClr val="24292E"/>
                </a:solidFill>
                <a:highlight>
                  <a:schemeClr val="lt1"/>
                </a:highlight>
              </a:rPr>
            </a:br>
            <a:br>
              <a:rPr lang="en" sz="1200">
                <a:solidFill>
                  <a:srgbClr val="24292E"/>
                </a:solidFill>
                <a:highlight>
                  <a:schemeClr val="lt1"/>
                </a:highlight>
              </a:rPr>
            </a:br>
            <a:endParaRPr sz="1200">
              <a:solidFill>
                <a:srgbClr val="24292E"/>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f82f06522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f82f065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we’ve talked about the WCAG above and the way they articulate accessibility standards, lets go through some practical tips.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Firstly, you will often see the word accessibility written as A eleven y, sometimes called ally. This is because accessibility is a long word and difficult to spell, it contains 11 letters between the a and the y so it became A11y!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lets dive into some accessibility design tips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f7fc71dfd_0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f7fc71df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As I’ve said a few times already today, </a:t>
            </a:r>
            <a:endParaRPr sz="1200">
              <a:solidFill>
                <a:srgbClr val="24292E"/>
              </a:solidFill>
              <a:highlight>
                <a:schemeClr val="lt1"/>
              </a:highlight>
            </a:endParaRPr>
          </a:p>
          <a:p>
            <a:pPr indent="0" lvl="0" marL="0" rtl="0" algn="l">
              <a:lnSpc>
                <a:spcPct val="115000"/>
              </a:lnSpc>
              <a:spcBef>
                <a:spcPts val="1200"/>
              </a:spcBef>
              <a:spcAft>
                <a:spcPts val="1200"/>
              </a:spcAft>
              <a:buNone/>
            </a:pPr>
            <a:r>
              <a:rPr lang="en" sz="1200">
                <a:solidFill>
                  <a:srgbClr val="24292E"/>
                </a:solidFill>
                <a:highlight>
                  <a:schemeClr val="lt1"/>
                </a:highlight>
              </a:rPr>
              <a:t>The most important thing you can do is use semantic markup.</a:t>
            </a:r>
            <a:br>
              <a:rPr lang="en" sz="1200">
                <a:solidFill>
                  <a:srgbClr val="24292E"/>
                </a:solidFill>
                <a:highlight>
                  <a:schemeClr val="lt1"/>
                </a:highlight>
              </a:rPr>
            </a:br>
            <a:r>
              <a:rPr lang="en" sz="1200">
                <a:solidFill>
                  <a:srgbClr val="24292E"/>
                </a:solidFill>
                <a:highlight>
                  <a:schemeClr val="lt1"/>
                </a:highlight>
              </a:rPr>
              <a:t>HTML5 brought us literally hundreds of semantically named tags to use, use them! </a:t>
            </a:r>
            <a:br>
              <a:rPr lang="en" sz="1200">
                <a:solidFill>
                  <a:srgbClr val="24292E"/>
                </a:solidFill>
                <a:highlight>
                  <a:schemeClr val="lt1"/>
                </a:highlight>
              </a:rPr>
            </a:br>
            <a:r>
              <a:rPr lang="en" sz="1200">
                <a:solidFill>
                  <a:srgbClr val="24292E"/>
                </a:solidFill>
                <a:highlight>
                  <a:schemeClr val="lt1"/>
                </a:highlight>
              </a:rPr>
              <a:t>I don’t want to see any div soup from my class! ;)</a:t>
            </a:r>
            <a:br>
              <a:rPr lang="en" sz="1200">
                <a:solidFill>
                  <a:srgbClr val="24292E"/>
                </a:solidFill>
                <a:highlight>
                  <a:schemeClr val="lt1"/>
                </a:highlight>
              </a:rPr>
            </a:br>
            <a:br>
              <a:rPr lang="en" sz="1200">
                <a:solidFill>
                  <a:srgbClr val="24292E"/>
                </a:solidFill>
                <a:highlight>
                  <a:schemeClr val="lt1"/>
                </a:highlight>
              </a:rPr>
            </a:br>
            <a:endParaRPr sz="1200">
              <a:solidFill>
                <a:srgbClr val="24292E"/>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f7fc71dfd_0_2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cf7fc71df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chemeClr val="lt1"/>
                </a:highlight>
              </a:rPr>
              <a:t>Screen reader users </a:t>
            </a:r>
            <a:r>
              <a:rPr lang="en" sz="1200">
                <a:solidFill>
                  <a:srgbClr val="0097A7"/>
                </a:solidFill>
                <a:highlight>
                  <a:schemeClr val="lt1"/>
                </a:highlight>
                <a:uFill>
                  <a:noFill/>
                </a:uFill>
                <a:hlinkClick r:id="rId2">
                  <a:extLst>
                    <a:ext uri="{A12FA001-AC4F-418D-AE19-62706E023703}">
                      <ahyp:hlinkClr val="tx"/>
                    </a:ext>
                  </a:extLst>
                </a:hlinkClick>
              </a:rPr>
              <a:t>rely heavily on headings</a:t>
            </a:r>
            <a:r>
              <a:rPr lang="en" sz="1200">
                <a:solidFill>
                  <a:srgbClr val="24292E"/>
                </a:solidFill>
                <a:highlight>
                  <a:schemeClr val="lt1"/>
                </a:highlight>
              </a:rPr>
              <a:t> to find information and navigate through a page. </a:t>
            </a:r>
            <a:endParaRPr sz="1200">
              <a:solidFill>
                <a:srgbClr val="24292E"/>
              </a:solidFill>
              <a:highlight>
                <a:schemeClr val="lt1"/>
              </a:highlight>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rPr lang="en" sz="1200">
                <a:solidFill>
                  <a:srgbClr val="24292E"/>
                </a:solidFill>
                <a:highlight>
                  <a:schemeClr val="lt1"/>
                </a:highlight>
              </a:rPr>
              <a:t>Writing descriptive heading content and using semantic heading tags are important for creating an easily navigable site for screen reader users.</a:t>
            </a:r>
            <a:br>
              <a:rPr lang="en" sz="1200">
                <a:solidFill>
                  <a:srgbClr val="24292E"/>
                </a:solidFill>
                <a:highlight>
                  <a:schemeClr val="lt1"/>
                </a:highlight>
              </a:rPr>
            </a:br>
            <a:br>
              <a:rPr lang="en" sz="1200">
                <a:solidFill>
                  <a:srgbClr val="24292E"/>
                </a:solidFill>
                <a:highlight>
                  <a:schemeClr val="lt1"/>
                </a:highlight>
              </a:rPr>
            </a:br>
            <a:r>
              <a:rPr lang="en" sz="1200">
                <a:solidFill>
                  <a:srgbClr val="24292E"/>
                </a:solidFill>
                <a:highlight>
                  <a:schemeClr val="lt1"/>
                </a:highlight>
              </a:rPr>
              <a:t>It may be tempting to think that because your design has a large heading followed by a small heading that it might be an h1 and an h3, but skipping that h2 will confuse screen readers and their users, They’ll assume that there was some content on the page that the screen reader missed somewhere.</a:t>
            </a:r>
            <a:br>
              <a:rPr lang="en" sz="1200">
                <a:solidFill>
                  <a:srgbClr val="24292E"/>
                </a:solidFill>
                <a:highlight>
                  <a:schemeClr val="lt1"/>
                </a:highlight>
              </a:rPr>
            </a:br>
            <a:br>
              <a:rPr lang="en" sz="1200">
                <a:solidFill>
                  <a:srgbClr val="24292E"/>
                </a:solidFill>
                <a:highlight>
                  <a:schemeClr val="lt1"/>
                </a:highlight>
              </a:rPr>
            </a:br>
            <a:r>
              <a:rPr lang="en" sz="1200">
                <a:solidFill>
                  <a:srgbClr val="24292E"/>
                </a:solidFill>
                <a:highlight>
                  <a:schemeClr val="lt1"/>
                </a:highlight>
              </a:rPr>
              <a:t>Use your heading numbers in order, then, if you need to, style them to look smaller/different with CSS.</a:t>
            </a:r>
            <a:br>
              <a:rPr lang="en" sz="1200">
                <a:solidFill>
                  <a:srgbClr val="24292E"/>
                </a:solidFill>
                <a:highlight>
                  <a:schemeClr val="lt1"/>
                </a:highlight>
              </a:rPr>
            </a:br>
            <a:r>
              <a:rPr lang="en" sz="1200">
                <a:solidFill>
                  <a:srgbClr val="24292E"/>
                </a:solidFill>
                <a:highlight>
                  <a:schemeClr val="lt1"/>
                </a:highlight>
              </a:rPr>
              <a:t>You can check how your heading </a:t>
            </a:r>
            <a:r>
              <a:rPr lang="en" sz="1200">
                <a:solidFill>
                  <a:srgbClr val="24292E"/>
                </a:solidFill>
                <a:highlight>
                  <a:schemeClr val="lt1"/>
                </a:highlight>
              </a:rPr>
              <a:t>hierarchy</a:t>
            </a:r>
            <a:r>
              <a:rPr lang="en" sz="1200">
                <a:solidFill>
                  <a:srgbClr val="24292E"/>
                </a:solidFill>
                <a:highlight>
                  <a:schemeClr val="lt1"/>
                </a:highlight>
              </a:rPr>
              <a:t> is working by turning off css entirely and double checking that the plainly rendered document reads how you want it to.</a:t>
            </a:r>
            <a:endParaRPr sz="1200">
              <a:solidFill>
                <a:srgbClr val="24292E"/>
              </a:solidFill>
              <a:highlight>
                <a:schemeClr val="lt1"/>
              </a:highlight>
            </a:endParaRPr>
          </a:p>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HTML.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HTML stands for hypertext markup language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a “markup language”.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is a language that decorates the content - your text, links, and images of your websites - to give them “semantic” meaning.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may have heard of the term “semantic markup” before, this is when we give the content structure and meaning without altering its visual layout.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Web browsers will interpret the HTML that you write to understand how to display your content to your users.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Markup is what helps a browser understand which bits of a web page are links, and which bits are images, or headings,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markup gives an </a:t>
            </a:r>
            <a:r>
              <a:rPr lang="en">
                <a:solidFill>
                  <a:schemeClr val="dk1"/>
                </a:solidFill>
              </a:rPr>
              <a:t>understanding</a:t>
            </a:r>
            <a:r>
              <a:rPr lang="en">
                <a:solidFill>
                  <a:schemeClr val="dk1"/>
                </a:solidFill>
              </a:rPr>
              <a:t> of the utility and </a:t>
            </a:r>
            <a:r>
              <a:rPr lang="en">
                <a:solidFill>
                  <a:schemeClr val="dk1"/>
                </a:solidFill>
              </a:rPr>
              <a:t>hierarchy</a:t>
            </a:r>
            <a:r>
              <a:rPr lang="en">
                <a:solidFill>
                  <a:schemeClr val="dk1"/>
                </a:solidFill>
              </a:rPr>
              <a:t> of the content.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Is it a heading? A paragraph of text? A numbered list? A footer?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 look at different html elements and their semantic meaning in some future lessons, but even from these names, you can make educated guesses as to how you might expect the elements to display on a page and how they could identify the purpose of the content as well as its meaning and what it looks like.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Markup gives our content meaning. It is the source code of the web.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cf7fc71dfd_0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cf7fc71df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24292E"/>
                </a:solidFill>
                <a:highlight>
                  <a:schemeClr val="lt1"/>
                </a:highlight>
              </a:rPr>
              <a:t>Talk about alt </a:t>
            </a:r>
            <a:r>
              <a:rPr lang="en" sz="1200">
                <a:solidFill>
                  <a:srgbClr val="24292E"/>
                </a:solidFill>
                <a:highlight>
                  <a:schemeClr val="lt1"/>
                </a:highlight>
              </a:rPr>
              <a:t>attributes</a:t>
            </a:r>
            <a:r>
              <a:rPr lang="en" sz="1200">
                <a:solidFill>
                  <a:srgbClr val="24292E"/>
                </a:solidFill>
                <a:highlight>
                  <a:schemeClr val="lt1"/>
                </a:highlight>
              </a:rPr>
              <a:t> and the </a:t>
            </a:r>
            <a:r>
              <a:rPr lang="en" sz="1200">
                <a:solidFill>
                  <a:srgbClr val="24292E"/>
                </a:solidFill>
                <a:highlight>
                  <a:schemeClr val="lt1"/>
                </a:highlight>
              </a:rPr>
              <a:t>difference between image tags and css background images</a:t>
            </a:r>
            <a:endParaRPr sz="1200">
              <a:solidFill>
                <a:srgbClr val="24292E"/>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f7fc71dfd_0_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f7fc71df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Talk about alt attributes and the difference between image tags and css background images - content vs styles</a:t>
            </a:r>
            <a:endParaRPr sz="1200">
              <a:solidFill>
                <a:srgbClr val="24292E"/>
              </a:solidFill>
              <a:highlight>
                <a:schemeClr val="lt1"/>
              </a:highlight>
            </a:endParaRPr>
          </a:p>
          <a:p>
            <a:pPr indent="0" lvl="0" marL="0" rtl="0" algn="l">
              <a:lnSpc>
                <a:spcPct val="115000"/>
              </a:lnSpc>
              <a:spcBef>
                <a:spcPts val="1200"/>
              </a:spcBef>
              <a:spcAft>
                <a:spcPts val="0"/>
              </a:spcAft>
              <a:buNone/>
            </a:pPr>
            <a:r>
              <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Doesn’t only help </a:t>
            </a:r>
            <a:r>
              <a:rPr lang="en" sz="1200">
                <a:solidFill>
                  <a:srgbClr val="24292E"/>
                </a:solidFill>
                <a:highlight>
                  <a:schemeClr val="lt1"/>
                </a:highlight>
              </a:rPr>
              <a:t>screen reader</a:t>
            </a:r>
            <a:r>
              <a:rPr lang="en" sz="1200">
                <a:solidFill>
                  <a:srgbClr val="24292E"/>
                </a:solidFill>
                <a:highlight>
                  <a:schemeClr val="lt1"/>
                </a:highlight>
              </a:rPr>
              <a:t> users but also in </a:t>
            </a:r>
            <a:r>
              <a:rPr lang="en" sz="1200">
                <a:solidFill>
                  <a:srgbClr val="24292E"/>
                </a:solidFill>
                <a:highlight>
                  <a:schemeClr val="lt1"/>
                </a:highlight>
              </a:rPr>
              <a:t>the</a:t>
            </a:r>
            <a:r>
              <a:rPr lang="en" sz="1200">
                <a:solidFill>
                  <a:srgbClr val="24292E"/>
                </a:solidFill>
                <a:highlight>
                  <a:schemeClr val="lt1"/>
                </a:highlight>
              </a:rPr>
              <a:t> case that an image is broken or is loading slowly it will let your users know what was supposed to be there.</a:t>
            </a:r>
            <a:endParaRPr sz="1200">
              <a:solidFill>
                <a:srgbClr val="24292E"/>
              </a:solidFill>
              <a:highlight>
                <a:schemeClr val="lt1"/>
              </a:highlight>
            </a:endParaRPr>
          </a:p>
          <a:p>
            <a:pPr indent="0" lvl="0" marL="0" rtl="0" algn="l">
              <a:lnSpc>
                <a:spcPct val="115000"/>
              </a:lnSpc>
              <a:spcBef>
                <a:spcPts val="1200"/>
              </a:spcBef>
              <a:spcAft>
                <a:spcPts val="1200"/>
              </a:spcAft>
              <a:buNone/>
            </a:pPr>
            <a:r>
              <a:rPr lang="en" sz="1200">
                <a:solidFill>
                  <a:srgbClr val="24292E"/>
                </a:solidFill>
                <a:highlight>
                  <a:schemeClr val="lt1"/>
                </a:highlight>
              </a:rPr>
              <a:t>Talk about facebook auto generating image alt attributes with machine learning</a:t>
            </a:r>
            <a:endParaRPr sz="1200">
              <a:solidFill>
                <a:srgbClr val="24292E"/>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f7fc71dfd_0_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cf7fc71df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Accessible Rich Internet Applications (ARIA) is a set of attributes that define ways to make web content and web applications (especially those developed with JavaScript) more accessible to people with disabilities.</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It supplements your semantic HTML so that interactions and widgets commonly used in applications can be passed to assistive technologies when there is not a correct semantic element to describe what you are trying to do. </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For example form hints and error messages, live content updates, and more. </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Aria should be </a:t>
            </a:r>
            <a:r>
              <a:rPr lang="en" sz="1200">
                <a:solidFill>
                  <a:srgbClr val="24292E"/>
                </a:solidFill>
                <a:highlight>
                  <a:schemeClr val="lt1"/>
                </a:highlight>
              </a:rPr>
              <a:t>thought</a:t>
            </a:r>
            <a:r>
              <a:rPr lang="en" sz="1200">
                <a:solidFill>
                  <a:srgbClr val="24292E"/>
                </a:solidFill>
                <a:highlight>
                  <a:schemeClr val="lt1"/>
                </a:highlight>
              </a:rPr>
              <a:t> of as a supplement to your semantic markup rather than a replacement for it. Use Aria if you can’t find a native element with the correct </a:t>
            </a:r>
            <a:r>
              <a:rPr lang="en" sz="1200">
                <a:solidFill>
                  <a:srgbClr val="24292E"/>
                </a:solidFill>
                <a:highlight>
                  <a:schemeClr val="lt1"/>
                </a:highlight>
              </a:rPr>
              <a:t>functionality</a:t>
            </a:r>
            <a:r>
              <a:rPr lang="en" sz="1200">
                <a:solidFill>
                  <a:srgbClr val="24292E"/>
                </a:solidFill>
                <a:highlight>
                  <a:schemeClr val="lt1"/>
                </a:highlight>
              </a:rPr>
              <a:t>.</a:t>
            </a:r>
            <a:br>
              <a:rPr lang="en" sz="1200">
                <a:solidFill>
                  <a:srgbClr val="24292E"/>
                </a:solidFill>
                <a:highlight>
                  <a:schemeClr val="lt1"/>
                </a:highlight>
              </a:rPr>
            </a:br>
            <a:r>
              <a:rPr lang="en" sz="1200">
                <a:solidFill>
                  <a:srgbClr val="24292E"/>
                </a:solidFill>
                <a:highlight>
                  <a:schemeClr val="lt1"/>
                </a:highlight>
              </a:rPr>
              <a:t>Note that wen you use ARIA instead of an html element you are responsible for mimicking (the equivalent) browser behavior of the element in script.</a:t>
            </a:r>
            <a:br>
              <a:rPr lang="en" sz="1200">
                <a:solidFill>
                  <a:srgbClr val="24292E"/>
                </a:solidFill>
                <a:highlight>
                  <a:schemeClr val="lt1"/>
                </a:highlight>
              </a:rPr>
            </a:br>
            <a:r>
              <a:rPr lang="en" sz="1200">
                <a:solidFill>
                  <a:srgbClr val="24292E"/>
                </a:solidFill>
                <a:highlight>
                  <a:schemeClr val="lt1"/>
                </a:highlight>
              </a:rPr>
              <a:t>*</a:t>
            </a:r>
            <a:br>
              <a:rPr lang="en" sz="1200">
                <a:solidFill>
                  <a:srgbClr val="24292E"/>
                </a:solidFill>
                <a:highlight>
                  <a:schemeClr val="lt1"/>
                </a:highlight>
              </a:rPr>
            </a:br>
            <a:r>
              <a:rPr lang="en" sz="1200">
                <a:solidFill>
                  <a:srgbClr val="24292E"/>
                </a:solidFill>
                <a:highlight>
                  <a:schemeClr val="lt1"/>
                </a:highlight>
              </a:rPr>
              <a:t>This progress bar is built using a &lt;div&gt;, which has no meaning. Unfortunately, there isn't a more semantic tag available to developers in HTML 4, so we need to include ARIA roles and properties. These are specified by adding attributes to the element. In this example, the role="progressbar" attribute informs the browser that this element is actually a JavaScript-powered progress bar widget. The aria-valuemin and aria-valuemax attributes specify the minimum and maximum values for the progress bar, and the aria-valuenow describes the current state of it and therefore must be kept updated with JavaScript.</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These will be picked up by screenreaders and read aloud to inform the user how far along the progress bar is.</a:t>
            </a:r>
            <a:endParaRPr sz="1200">
              <a:solidFill>
                <a:srgbClr val="24292E"/>
              </a:solidFill>
              <a:highlight>
                <a:schemeClr val="lt1"/>
              </a:highlight>
            </a:endParaRPr>
          </a:p>
          <a:p>
            <a:pPr indent="0" lvl="0" marL="0" rtl="0" algn="l">
              <a:lnSpc>
                <a:spcPct val="115000"/>
              </a:lnSpc>
              <a:spcBef>
                <a:spcPts val="12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c625026e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c625026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now it is time to put this new knowledge into practice.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 the next three lessons we’ll be making a </a:t>
            </a:r>
            <a:r>
              <a:rPr lang="en">
                <a:solidFill>
                  <a:schemeClr val="dk1"/>
                </a:solidFill>
              </a:rPr>
              <a:t>portfolio</a:t>
            </a:r>
            <a:r>
              <a:rPr lang="en">
                <a:solidFill>
                  <a:schemeClr val="dk1"/>
                </a:solidFill>
              </a:rPr>
              <a:t> site for you to show off your new web </a:t>
            </a:r>
            <a:r>
              <a:rPr lang="en">
                <a:solidFill>
                  <a:schemeClr val="dk1"/>
                </a:solidFill>
              </a:rPr>
              <a:t>development skills.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site we build is going to look like this: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https://fef-portfolio-final.glitch.me/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c625026ec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c625026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c625026ec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c625026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c625026ec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c625026e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c625026ec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c625026e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c625026ec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ec625026e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c625026ec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c625026e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Browsers are not the only kind of computer program that reads and “parses” markup.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a whole bunch of assistive technologies that read html and might present it to the user in ways that we are not expecting.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important, because there are plenty of people that have a range of impairments, restrictions and constraints that might make using a browser difficult for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In order to work well with software written to help these users access the internet, we strive to make our content accessible.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might be accessing the entire web through a screenreader, which instead of displaying the webpage will read it out to them.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means that your markup will be indicating to them the layout of the website </a:t>
            </a:r>
            <a:r>
              <a:rPr lang="en">
                <a:solidFill>
                  <a:schemeClr val="dk1"/>
                </a:solidFill>
              </a:rPr>
              <a:t>without</a:t>
            </a:r>
            <a:r>
              <a:rPr lang="en">
                <a:solidFill>
                  <a:schemeClr val="dk1"/>
                </a:solidFill>
              </a:rPr>
              <a:t> their being able to see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Accessibility is a nuanced and detailed field that affects more people than you might think, and in this session we will examine how and why.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c625026ec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c625026e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 Examples include: a forum post, a magazine or newspaper article, or a blog entry, a product card, a user-submitted comment, an interactive widget or gadget, or any other independent item of content.</a:t>
            </a:r>
            <a:endParaRPr sz="2400">
              <a:solidFill>
                <a:schemeClr val="dk1"/>
              </a:solidFill>
              <a:latin typeface="Barlow Light"/>
              <a:ea typeface="Barlow Light"/>
              <a:cs typeface="Barlow Light"/>
              <a:sym typeface="Barlow Light"/>
            </a:endParaRPr>
          </a:p>
          <a:p>
            <a:pPr indent="0" lvl="0" marL="0" rtl="0" algn="l">
              <a:lnSpc>
                <a:spcPct val="115000"/>
              </a:lnSpc>
              <a:spcBef>
                <a:spcPts val="10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c625026ec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c625026e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24292E"/>
                </a:solidFill>
                <a:highlight>
                  <a:schemeClr val="lt1"/>
                </a:highlight>
              </a:rPr>
              <a:t>Often rendered visually with indentation and or italics</a:t>
            </a:r>
            <a:endParaRPr sz="1200">
              <a:solidFill>
                <a:srgbClr val="24292E"/>
              </a:solidFill>
              <a:highlight>
                <a:schemeClr val="lt1"/>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c625026ec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c625026e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c625026ec_0_1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c625026e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c625026ec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c625026e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ec625026ec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ec625026e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c625026ec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c625026e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c625026ec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c625026e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Content within each &lt;a&gt; should indicate the link's destination. If the href attribute is present, pressing the enter key while focused on the &lt;a&gt; element will activate it.</a:t>
            </a:r>
            <a:endParaRPr sz="2400">
              <a:solidFill>
                <a:schemeClr val="dk1"/>
              </a:solidFill>
              <a:latin typeface="Barlow Light"/>
              <a:ea typeface="Barlow Light"/>
              <a:cs typeface="Barlow Light"/>
              <a:sym typeface="Barlow Light"/>
            </a:endParaRPr>
          </a:p>
          <a:p>
            <a:pPr indent="0" lvl="0" marL="0" rtl="0" algn="l">
              <a:lnSpc>
                <a:spcPct val="115000"/>
              </a:lnSpc>
              <a:spcBef>
                <a:spcPts val="10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c625026ec_0_1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c625026e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c625026ec_0_1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c625026e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Like divs, spans </a:t>
            </a:r>
            <a:r>
              <a:rPr lang="en" sz="2400">
                <a:solidFill>
                  <a:schemeClr val="dk1"/>
                </a:solidFill>
                <a:latin typeface="Barlow Light"/>
                <a:ea typeface="Barlow Light"/>
                <a:cs typeface="Barlow Light"/>
                <a:sym typeface="Barlow Light"/>
              </a:rPr>
              <a:t>should</a:t>
            </a:r>
            <a:r>
              <a:rPr lang="en" sz="2400">
                <a:solidFill>
                  <a:schemeClr val="dk1"/>
                </a:solidFill>
                <a:latin typeface="Barlow Light"/>
                <a:ea typeface="Barlow Light"/>
                <a:cs typeface="Barlow Light"/>
                <a:sym typeface="Barlow Light"/>
              </a:rPr>
              <a:t> only be used when there are no relevant semantic elements that could be used instead, for example &lt;em&gt; or &lt;strong&gt; or &lt;small&gt;</a:t>
            </a:r>
            <a:endParaRPr sz="2400">
              <a:solidFill>
                <a:schemeClr val="dk1"/>
              </a:solidFill>
              <a:latin typeface="Barlow Light"/>
              <a:ea typeface="Barlow Light"/>
              <a:cs typeface="Barlow Light"/>
              <a:sym typeface="Barlow Light"/>
            </a:endParaRPr>
          </a:p>
          <a:p>
            <a:pPr indent="0" lvl="0" marL="0" rtl="0" algn="l">
              <a:lnSpc>
                <a:spcPct val="115000"/>
              </a:lnSpc>
              <a:spcBef>
                <a:spcPts val="10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Broadly speaking, when we say a site is accessible, we mean that the site's content is available, and its functionality can be operated, by literally </a:t>
            </a:r>
            <a:r>
              <a:rPr i="1" lang="en" sz="1200">
                <a:solidFill>
                  <a:srgbClr val="202124"/>
                </a:solidFill>
                <a:highlight>
                  <a:srgbClr val="FFFFFF"/>
                </a:highlight>
                <a:latin typeface="Roboto"/>
                <a:ea typeface="Roboto"/>
                <a:cs typeface="Roboto"/>
                <a:sym typeface="Roboto"/>
              </a:rPr>
              <a:t>anyone and everyone</a:t>
            </a:r>
            <a:r>
              <a:rPr lang="en"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It is sometimes easy for developers to assume that all users can see and use a keyboard, mouse, or touch screen, have a fast internet connection and can interact with your website content in the same way that you can.</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This can lead to us building experiences that work well for some people, but exclude others by creating issues that range from simple annoyances to full on show-stoppers.</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Accessibility is inclusion, we want to build sites and apps that *everyone* can use. </a:t>
            </a:r>
            <a:br>
              <a:rPr lang="en" sz="1200">
                <a:solidFill>
                  <a:srgbClr val="202124"/>
                </a:solidFill>
                <a:highlight>
                  <a:srgbClr val="FFFFFF"/>
                </a:highlight>
                <a:latin typeface="Roboto"/>
                <a:ea typeface="Roboto"/>
                <a:cs typeface="Roboto"/>
                <a:sym typeface="Roboto"/>
              </a:rPr>
            </a:br>
            <a:r>
              <a:rPr lang="en" sz="1200">
                <a:solidFill>
                  <a:srgbClr val="202124"/>
                </a:solidFill>
                <a:highlight>
                  <a:srgbClr val="FFFFFF"/>
                </a:highlight>
                <a:latin typeface="Roboto"/>
                <a:ea typeface="Roboto"/>
                <a:cs typeface="Roboto"/>
                <a:sym typeface="Roboto"/>
              </a:rPr>
              <a:t>Specifically, accessibility concerns users who are experiencing some type of impairment or disability but bear in mind that that experience might be non-physical or temporary.</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Non-physical </a:t>
            </a:r>
            <a:r>
              <a:rPr lang="en" sz="1200">
                <a:solidFill>
                  <a:srgbClr val="202124"/>
                </a:solidFill>
                <a:highlight>
                  <a:srgbClr val="FFFFFF"/>
                </a:highlight>
                <a:latin typeface="Roboto"/>
                <a:ea typeface="Roboto"/>
                <a:cs typeface="Roboto"/>
                <a:sym typeface="Roboto"/>
              </a:rPr>
              <a:t>impairments</a:t>
            </a:r>
            <a:r>
              <a:rPr lang="en" sz="1200">
                <a:solidFill>
                  <a:srgbClr val="202124"/>
                </a:solidFill>
                <a:highlight>
                  <a:srgbClr val="FFFFFF"/>
                </a:highlight>
                <a:latin typeface="Roboto"/>
                <a:ea typeface="Roboto"/>
                <a:cs typeface="Roboto"/>
                <a:sym typeface="Roboto"/>
              </a:rPr>
              <a:t> can include things like </a:t>
            </a:r>
            <a:r>
              <a:rPr lang="en" sz="1200">
                <a:solidFill>
                  <a:srgbClr val="202124"/>
                </a:solidFill>
                <a:highlight>
                  <a:srgbClr val="FFFFFF"/>
                </a:highlight>
                <a:latin typeface="Roboto"/>
                <a:ea typeface="Roboto"/>
                <a:cs typeface="Roboto"/>
                <a:sym typeface="Roboto"/>
              </a:rPr>
              <a:t>migraines</a:t>
            </a:r>
            <a:r>
              <a:rPr lang="en" sz="1200">
                <a:solidFill>
                  <a:srgbClr val="202124"/>
                </a:solidFill>
                <a:highlight>
                  <a:srgbClr val="FFFFFF"/>
                </a:highlight>
                <a:latin typeface="Roboto"/>
                <a:ea typeface="Roboto"/>
                <a:cs typeface="Roboto"/>
                <a:sym typeface="Roboto"/>
              </a:rPr>
              <a:t> caused by bright or flashing lights, vertigo caused by swooshy animations or difficulty reading some fonts due to dyslexia.</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Temporary </a:t>
            </a:r>
            <a:r>
              <a:rPr lang="en" sz="1200">
                <a:solidFill>
                  <a:srgbClr val="202124"/>
                </a:solidFill>
                <a:highlight>
                  <a:srgbClr val="FFFFFF"/>
                </a:highlight>
                <a:latin typeface="Roboto"/>
                <a:ea typeface="Roboto"/>
                <a:cs typeface="Roboto"/>
                <a:sym typeface="Roboto"/>
              </a:rPr>
              <a:t>impairments</a:t>
            </a:r>
            <a:r>
              <a:rPr lang="en" sz="1200">
                <a:solidFill>
                  <a:srgbClr val="202124"/>
                </a:solidFill>
                <a:highlight>
                  <a:srgbClr val="FFFFFF"/>
                </a:highlight>
                <a:latin typeface="Roboto"/>
                <a:ea typeface="Roboto"/>
                <a:cs typeface="Roboto"/>
                <a:sym typeface="Roboto"/>
              </a:rPr>
              <a:t> would include things being unable to use your keyboard if you’ve broken your arm, or if you’re holding a baby. Or being unable to read a low contrast screen when you step out into bright light. </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Often developers use temporary </a:t>
            </a:r>
            <a:r>
              <a:rPr lang="en" sz="1200">
                <a:solidFill>
                  <a:srgbClr val="202124"/>
                </a:solidFill>
                <a:highlight>
                  <a:srgbClr val="FFFFFF"/>
                </a:highlight>
                <a:latin typeface="Roboto"/>
                <a:ea typeface="Roboto"/>
                <a:cs typeface="Roboto"/>
                <a:sym typeface="Roboto"/>
              </a:rPr>
              <a:t>impairments</a:t>
            </a:r>
            <a:r>
              <a:rPr lang="en" sz="1200">
                <a:solidFill>
                  <a:srgbClr val="202124"/>
                </a:solidFill>
                <a:highlight>
                  <a:srgbClr val="FFFFFF"/>
                </a:highlight>
                <a:latin typeface="Roboto"/>
                <a:ea typeface="Roboto"/>
                <a:cs typeface="Roboto"/>
                <a:sym typeface="Roboto"/>
              </a:rPr>
              <a:t> to help their teams to empathise with those who have longterm </a:t>
            </a:r>
            <a:r>
              <a:rPr lang="en" sz="1200">
                <a:solidFill>
                  <a:srgbClr val="202124"/>
                </a:solidFill>
                <a:highlight>
                  <a:srgbClr val="FFFFFF"/>
                </a:highlight>
                <a:latin typeface="Roboto"/>
                <a:ea typeface="Roboto"/>
                <a:cs typeface="Roboto"/>
                <a:sym typeface="Roboto"/>
              </a:rPr>
              <a:t>impairments</a:t>
            </a:r>
            <a:r>
              <a:rPr lang="en" sz="1200">
                <a:solidFill>
                  <a:srgbClr val="202124"/>
                </a:solidFill>
                <a:highlight>
                  <a:srgbClr val="FFFFFF"/>
                </a:highlight>
                <a:latin typeface="Roboto"/>
                <a:ea typeface="Roboto"/>
                <a:cs typeface="Roboto"/>
                <a:sym typeface="Roboto"/>
              </a:rPr>
              <a:t> and to convince them of the importance of building accessibility into their products from the ground up. But really we build in </a:t>
            </a:r>
            <a:r>
              <a:rPr lang="en" sz="1200">
                <a:solidFill>
                  <a:srgbClr val="202124"/>
                </a:solidFill>
                <a:highlight>
                  <a:srgbClr val="FFFFFF"/>
                </a:highlight>
                <a:latin typeface="Roboto"/>
                <a:ea typeface="Roboto"/>
                <a:cs typeface="Roboto"/>
                <a:sym typeface="Roboto"/>
              </a:rPr>
              <a:t>accessibility</a:t>
            </a:r>
            <a:r>
              <a:rPr lang="en" sz="1200">
                <a:solidFill>
                  <a:srgbClr val="202124"/>
                </a:solidFill>
                <a:highlight>
                  <a:srgbClr val="FFFFFF"/>
                </a:highlight>
                <a:latin typeface="Roboto"/>
                <a:ea typeface="Roboto"/>
                <a:cs typeface="Roboto"/>
                <a:sym typeface="Roboto"/>
              </a:rPr>
              <a:t> because it is the right thing to do. We should not be excluding people. As Tim Berners Lee said, the web is for everyone.</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Microsoft has some excellent resources on inclusive design.</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u="sng">
                <a:solidFill>
                  <a:srgbClr val="6463BD"/>
                </a:solidFill>
                <a:hlinkClick r:id="rId2">
                  <a:extLst>
                    <a:ext uri="{A12FA001-AC4F-418D-AE19-62706E023703}">
                      <ahyp:hlinkClr val="tx"/>
                    </a:ext>
                  </a:extLst>
                </a:hlinkClick>
              </a:rPr>
              <a:t>https://www.microsoft.com/design/inclusive/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how do we know what we need to do to make our websites accessible?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c625026ec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ec625026e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A5B0FE"/>
              </a:buClr>
              <a:buSzPts val="1700"/>
              <a:buFont typeface="Barlow Light"/>
              <a:buChar char="▹"/>
            </a:pPr>
            <a:r>
              <a:rPr lang="en" sz="1700">
                <a:solidFill>
                  <a:schemeClr val="dk1"/>
                </a:solidFill>
                <a:latin typeface="Barlow Light"/>
                <a:ea typeface="Barlow Light"/>
                <a:cs typeface="Barlow Light"/>
                <a:sym typeface="Barlow Light"/>
              </a:rPr>
              <a:t>Do not use &lt;br&gt; to create margins between paragraphs; wrap them in &lt;p&gt; elements and use the CSS margin property to control their size. This is for accessibility reason, people will screenreaders need the separate paragraphs.</a:t>
            </a:r>
            <a:endParaRPr sz="1700">
              <a:solidFill>
                <a:schemeClr val="dk1"/>
              </a:solidFill>
              <a:latin typeface="Barlow Light"/>
              <a:ea typeface="Barlow Light"/>
              <a:cs typeface="Barlow Light"/>
              <a:sym typeface="Barlow Light"/>
            </a:endParaRPr>
          </a:p>
          <a:p>
            <a:pPr indent="-336550" lvl="0" marL="457200" rtl="0" algn="l">
              <a:spcBef>
                <a:spcPts val="1000"/>
              </a:spcBef>
              <a:spcAft>
                <a:spcPts val="0"/>
              </a:spcAft>
              <a:buClr>
                <a:srgbClr val="A5B0FE"/>
              </a:buClr>
              <a:buSzPts val="1700"/>
              <a:buFont typeface="Barlow Light"/>
              <a:buChar char="▹"/>
            </a:pPr>
            <a:r>
              <a:rPr lang="en" sz="1700">
                <a:solidFill>
                  <a:schemeClr val="dk1"/>
                </a:solidFill>
                <a:latin typeface="Barlow Light"/>
                <a:ea typeface="Barlow Light"/>
                <a:cs typeface="Barlow Light"/>
                <a:sym typeface="Barlow Light"/>
              </a:rPr>
              <a:t>You’ll notice that the br element does not have a matching closing element. There are a few html elements like this that create a change in the document but can not have content put inside them. </a:t>
            </a:r>
            <a:endParaRPr sz="1700">
              <a:solidFill>
                <a:schemeClr val="dk1"/>
              </a:solidFill>
              <a:latin typeface="Barlow Light"/>
              <a:ea typeface="Barlow Light"/>
              <a:cs typeface="Barlow Light"/>
              <a:sym typeface="Barlow Light"/>
            </a:endParaRPr>
          </a:p>
          <a:p>
            <a:pPr indent="0" lvl="0" marL="0" rtl="0" algn="l">
              <a:lnSpc>
                <a:spcPct val="115000"/>
              </a:lnSpc>
              <a:spcBef>
                <a:spcPts val="10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c625026ec_0_2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c625026e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Barlow Light"/>
                <a:ea typeface="Barlow Light"/>
                <a:cs typeface="Barlow Light"/>
                <a:sym typeface="Barlow Light"/>
              </a:rPr>
              <a:t>The image attribute also does not have a closing tag, because we can’t put content inside an image.</a:t>
            </a:r>
            <a:endParaRPr sz="1700">
              <a:solidFill>
                <a:schemeClr val="dk1"/>
              </a:solidFill>
              <a:latin typeface="Barlow Light"/>
              <a:ea typeface="Barlow Light"/>
              <a:cs typeface="Barlow Light"/>
              <a:sym typeface="Barlow Light"/>
            </a:endParaRPr>
          </a:p>
          <a:p>
            <a:pPr indent="0" lvl="0" marL="0" rtl="0" algn="l">
              <a:lnSpc>
                <a:spcPct val="115000"/>
              </a:lnSpc>
              <a:spcBef>
                <a:spcPts val="1200"/>
              </a:spcBef>
              <a:spcAft>
                <a:spcPts val="1200"/>
              </a:spcAft>
              <a:buNone/>
            </a:pPr>
            <a:r>
              <a:rPr lang="en" sz="1700">
                <a:solidFill>
                  <a:schemeClr val="dk1"/>
                </a:solidFill>
                <a:latin typeface="Barlow Light"/>
                <a:ea typeface="Barlow Light"/>
                <a:cs typeface="Barlow Light"/>
                <a:sym typeface="Barlow Light"/>
              </a:rPr>
              <a:t>We always give an image alt text to help our non-sighted users and screenreader users, but also to help those who might be experiencing image loading errors. The alt tag text will show for them and describe what should have been there, what we call graceful </a:t>
            </a:r>
            <a:r>
              <a:rPr lang="en" sz="1700">
                <a:solidFill>
                  <a:schemeClr val="dk1"/>
                </a:solidFill>
                <a:latin typeface="Barlow Light"/>
                <a:ea typeface="Barlow Light"/>
                <a:cs typeface="Barlow Light"/>
                <a:sym typeface="Barlow Light"/>
              </a:rPr>
              <a:t>degradation</a:t>
            </a:r>
            <a:r>
              <a:rPr lang="en" sz="1700">
                <a:solidFill>
                  <a:schemeClr val="dk1"/>
                </a:solidFill>
                <a:latin typeface="Barlow Light"/>
                <a:ea typeface="Barlow Light"/>
                <a:cs typeface="Barlow Light"/>
                <a:sym typeface="Barlow Light"/>
              </a:rPr>
              <a:t>. </a:t>
            </a:r>
            <a:endParaRPr sz="1700">
              <a:solidFill>
                <a:schemeClr val="dk1"/>
              </a:solidFill>
              <a:latin typeface="Barlow Light"/>
              <a:ea typeface="Barlow Light"/>
              <a:cs typeface="Barlow Light"/>
              <a:sym typeface="Barlow 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c625026ec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c625026e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elements listed here, how </a:t>
            </a:r>
            <a:r>
              <a:rPr lang="en"/>
              <a:t>should</a:t>
            </a:r>
            <a:r>
              <a:rPr lang="en"/>
              <a:t> we build out the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with that top part in white, which elements would you use?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c625026ec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ec625026e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elements listed here, how should we build out the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with that top part in white, which elements would you use?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Firstly what is this container?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 header</a:t>
            </a:r>
            <a:endParaRPr/>
          </a:p>
          <a:p>
            <a:pPr indent="0" lvl="0" marL="0" rtl="0" algn="l">
              <a:spcBef>
                <a:spcPts val="0"/>
              </a:spcBef>
              <a:spcAft>
                <a:spcPts val="0"/>
              </a:spcAft>
              <a:buNone/>
            </a:pPr>
            <a:r>
              <a:rPr lang="en"/>
              <a:t>* </a:t>
            </a:r>
            <a:br>
              <a:rPr lang="en"/>
            </a:br>
            <a:r>
              <a:rPr lang="en"/>
              <a:t>then this text here?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a:t>
            </a:r>
            <a:r>
              <a:rPr lang="en"/>
              <a:t>n h1</a:t>
            </a:r>
            <a:endParaRPr/>
          </a:p>
          <a:p>
            <a:pPr indent="0" lvl="0" marL="0" rtl="0" algn="l">
              <a:spcBef>
                <a:spcPts val="0"/>
              </a:spcBef>
              <a:spcAft>
                <a:spcPts val="0"/>
              </a:spcAft>
              <a:buNone/>
            </a:pPr>
            <a:r>
              <a:rPr lang="en"/>
              <a:t>* </a:t>
            </a:r>
            <a:br>
              <a:rPr lang="en"/>
            </a:br>
            <a:r>
              <a:rPr lang="en"/>
              <a:t>Then this little bit here that will scroll us down the page?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That’s an anchor tag.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write them up they’ll look like this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c625026ec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c625026e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elements listed here, how should we build out the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with that top part in white, which elements would you use?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Firstly what is this container?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 header</a:t>
            </a:r>
            <a:endParaRPr/>
          </a:p>
          <a:p>
            <a:pPr indent="0" lvl="0" marL="0" rtl="0" algn="l">
              <a:spcBef>
                <a:spcPts val="0"/>
              </a:spcBef>
              <a:spcAft>
                <a:spcPts val="0"/>
              </a:spcAft>
              <a:buNone/>
            </a:pPr>
            <a:r>
              <a:rPr lang="en"/>
              <a:t>* </a:t>
            </a:r>
            <a:br>
              <a:rPr lang="en"/>
            </a:br>
            <a:r>
              <a:rPr lang="en"/>
              <a:t>then this text here?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 h1</a:t>
            </a:r>
            <a:endParaRPr/>
          </a:p>
          <a:p>
            <a:pPr indent="0" lvl="0" marL="0" rtl="0" algn="l">
              <a:spcBef>
                <a:spcPts val="0"/>
              </a:spcBef>
              <a:spcAft>
                <a:spcPts val="0"/>
              </a:spcAft>
              <a:buNone/>
            </a:pPr>
            <a:r>
              <a:rPr lang="en"/>
              <a:t>* </a:t>
            </a:r>
            <a:br>
              <a:rPr lang="en"/>
            </a:br>
            <a:r>
              <a:rPr lang="en"/>
              <a:t>Then this little bit here that will scroll us down the page?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That’s an anchor tag.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write them up they’ll look like this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c625026ec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c625026e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ec625026ec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ec625026e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c625026ec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c625026e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c625026ec_0_2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ec625026e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c625026ec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c625026e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Web Content Accessibility Guidelines (WCAG) are part of a series of </a:t>
            </a:r>
            <a:r>
              <a:rPr lang="en" u="sng">
                <a:solidFill>
                  <a:srgbClr val="0097A7"/>
                </a:solidFill>
                <a:hlinkClick r:id="rId2">
                  <a:extLst>
                    <a:ext uri="{A12FA001-AC4F-418D-AE19-62706E023703}">
                      <ahyp:hlinkClr val="tx"/>
                    </a:ext>
                  </a:extLst>
                </a:hlinkClick>
              </a:rPr>
              <a:t>web accessibility</a:t>
            </a:r>
            <a:r>
              <a:rPr lang="en">
                <a:solidFill>
                  <a:schemeClr val="dk1"/>
                </a:solidFill>
              </a:rPr>
              <a:t> guidelines </a:t>
            </a:r>
            <a:endParaRPr>
              <a:solidFill>
                <a:schemeClr val="dk1"/>
              </a:solidFill>
            </a:endParaRPr>
          </a:p>
          <a:p>
            <a:pPr indent="0" lvl="0" marL="0" rtl="0" algn="l">
              <a:spcBef>
                <a:spcPts val="0"/>
              </a:spcBef>
              <a:spcAft>
                <a:spcPts val="0"/>
              </a:spcAft>
              <a:buNone/>
            </a:pPr>
            <a:r>
              <a:rPr lang="en">
                <a:solidFill>
                  <a:schemeClr val="dk1"/>
                </a:solidFill>
              </a:rPr>
              <a:t>They are published by the </a:t>
            </a:r>
            <a:r>
              <a:rPr lang="en" u="sng">
                <a:solidFill>
                  <a:srgbClr val="0097A7"/>
                </a:solidFill>
                <a:hlinkClick r:id="rId3">
                  <a:extLst>
                    <a:ext uri="{A12FA001-AC4F-418D-AE19-62706E023703}">
                      <ahyp:hlinkClr val="tx"/>
                    </a:ext>
                  </a:extLst>
                </a:hlinkClick>
              </a:rPr>
              <a:t>Web Accessibility Initiative</a:t>
            </a:r>
            <a:r>
              <a:rPr lang="en">
                <a:solidFill>
                  <a:schemeClr val="dk1"/>
                </a:solidFill>
              </a:rPr>
              <a:t> (WAI) of the </a:t>
            </a:r>
            <a:r>
              <a:rPr lang="en" u="sng">
                <a:solidFill>
                  <a:srgbClr val="0097A7"/>
                </a:solidFill>
                <a:hlinkClick r:id="rId4">
                  <a:extLst>
                    <a:ext uri="{A12FA001-AC4F-418D-AE19-62706E023703}">
                      <ahyp:hlinkClr val="tx"/>
                    </a:ext>
                  </a:extLst>
                </a:hlinkClick>
              </a:rPr>
              <a:t>World Wide Web Consortium</a:t>
            </a:r>
            <a:r>
              <a:rPr lang="en">
                <a:solidFill>
                  <a:schemeClr val="dk1"/>
                </a:solidFill>
              </a:rPr>
              <a:t> (W3C), the main international standards organization for the Internet.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are a set of recommendations for making Web content more accessible, primarily for people with </a:t>
            </a:r>
            <a:r>
              <a:rPr lang="en" u="sng">
                <a:solidFill>
                  <a:srgbClr val="0097A7"/>
                </a:solidFill>
                <a:hlinkClick r:id="rId5">
                  <a:extLst>
                    <a:ext uri="{A12FA001-AC4F-418D-AE19-62706E023703}">
                      <ahyp:hlinkClr val="tx"/>
                    </a:ext>
                  </a:extLst>
                </a:hlinkClick>
              </a:rPr>
              <a:t>disabilities</a:t>
            </a:r>
            <a:r>
              <a:rPr lang="en">
                <a:solidFill>
                  <a:schemeClr val="dk1"/>
                </a:solidFill>
              </a:rPr>
              <a:t>—but also for all </a:t>
            </a:r>
            <a:r>
              <a:rPr lang="en" u="sng">
                <a:solidFill>
                  <a:srgbClr val="0097A7"/>
                </a:solidFill>
                <a:hlinkClick r:id="rId6">
                  <a:extLst>
                    <a:ext uri="{A12FA001-AC4F-418D-AE19-62706E023703}">
                      <ahyp:hlinkClr val="tx"/>
                    </a:ext>
                  </a:extLst>
                </a:hlinkClick>
              </a:rPr>
              <a:t>user agents</a:t>
            </a:r>
            <a:r>
              <a:rPr lang="en">
                <a:solidFill>
                  <a:schemeClr val="dk1"/>
                </a:solidFill>
              </a:rPr>
              <a:t>, including highly limited devices, such as mobile phones.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standards are evolving, like the web, and track changes in web technologies.</a:t>
            </a:r>
            <a:endParaRPr>
              <a:solidFill>
                <a:schemeClr val="dk1"/>
              </a:solidFill>
            </a:endParaRPr>
          </a:p>
          <a:p>
            <a:pPr indent="0" lvl="0" marL="0" rtl="0" algn="l">
              <a:spcBef>
                <a:spcPts val="0"/>
              </a:spcBef>
              <a:spcAft>
                <a:spcPts val="0"/>
              </a:spcAft>
              <a:buClr>
                <a:schemeClr val="dk1"/>
              </a:buClr>
              <a:buSzPts val="1100"/>
              <a:buFont typeface="Arial"/>
              <a:buNone/>
            </a:pPr>
            <a:r>
              <a:t/>
            </a:r>
            <a:endParaRPr sz="1050">
              <a:solidFill>
                <a:srgbClr val="202122"/>
              </a:solidFill>
              <a:highlight>
                <a:schemeClr val="lt1"/>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c625026ec_0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c625026e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ec625026ec_0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ec625026e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c625026ec_0_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c625026e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c625026ec_0_2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ec625026e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ec625026ec_0_3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ec625026e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then we can copy and paste that article twice more to create three articles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ec625026ec_0_3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ec625026e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c625026ec_0_3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c625026ec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then we can copy and paste that article twice more to create three articles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ec625026ec_0_3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ec625026ec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c625026ec_0_4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c625026e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You’ll see that we’ve got some weird text there, that is called an html entity. It is a way of writing special characters in html, they start with an ampersand and end with a semicolon. With the entity name inbetween.</a:t>
            </a:r>
            <a:endParaRPr/>
          </a:p>
          <a:p>
            <a:pPr indent="0" lvl="0" marL="0" rtl="0" algn="l">
              <a:spcBef>
                <a:spcPts val="0"/>
              </a:spcBef>
              <a:spcAft>
                <a:spcPts val="0"/>
              </a:spcAft>
              <a:buNone/>
            </a:pPr>
            <a:r>
              <a:rPr lang="en"/>
              <a:t>This one is the copyright symbol</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c625026ec_0_4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c625026e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f7fc71dfd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f7fc71d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It is based on four core principles</a:t>
            </a:r>
            <a:endParaRPr sz="1200"/>
          </a:p>
          <a:p>
            <a:pPr indent="0" lvl="0" marL="0" rtl="0" algn="l">
              <a:spcBef>
                <a:spcPts val="0"/>
              </a:spcBef>
              <a:spcAft>
                <a:spcPts val="0"/>
              </a:spcAft>
              <a:buNone/>
            </a:pPr>
            <a:r>
              <a:rPr lang="en" sz="1200"/>
              <a:t>Perceivability</a:t>
            </a:r>
            <a:endParaRPr sz="1200"/>
          </a:p>
          <a:p>
            <a:pPr indent="0" lvl="0" marL="0" rtl="0" algn="l">
              <a:spcBef>
                <a:spcPts val="0"/>
              </a:spcBef>
              <a:spcAft>
                <a:spcPts val="0"/>
              </a:spcAft>
              <a:buNone/>
            </a:pPr>
            <a:r>
              <a:rPr lang="en" sz="1200"/>
              <a:t>Operability</a:t>
            </a:r>
            <a:endParaRPr sz="1200"/>
          </a:p>
          <a:p>
            <a:pPr indent="0" lvl="0" marL="0" rtl="0" algn="l">
              <a:spcBef>
                <a:spcPts val="0"/>
              </a:spcBef>
              <a:spcAft>
                <a:spcPts val="0"/>
              </a:spcAft>
              <a:buNone/>
            </a:pPr>
            <a:r>
              <a:rPr lang="en" sz="1200"/>
              <a:t>Understandability and</a:t>
            </a:r>
            <a:endParaRPr sz="1200"/>
          </a:p>
          <a:p>
            <a:pPr indent="0" lvl="0" marL="0" rtl="0" algn="l">
              <a:spcBef>
                <a:spcPts val="0"/>
              </a:spcBef>
              <a:spcAft>
                <a:spcPts val="0"/>
              </a:spcAft>
              <a:buNone/>
            </a:pPr>
            <a:r>
              <a:rPr lang="en" sz="1200"/>
              <a:t>Robustness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You can read more about them here: https://developer.mozilla.org/en-US/docs/Web/Accessibility/Understanding_WCAG</a:t>
            </a:r>
            <a:endParaRPr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c625026ec_0_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c625026e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have to use these urls, you can link to any social media you’d like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c625026ec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ec625026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Check it out in the browser!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we’ll look at styling it up with CSS!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f7fc71dfd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f7fc71df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Provide text alternatives for any non-text content so that it can be changed into other forms people need, such as large print, braille, speech, symbols or simpler language.</a:t>
            </a:r>
            <a:endParaRPr/>
          </a:p>
          <a:p>
            <a:pPr indent="0" lvl="0" marL="0" rtl="0" algn="l">
              <a:spcBef>
                <a:spcPts val="0"/>
              </a:spcBef>
              <a:spcAft>
                <a:spcPts val="0"/>
              </a:spcAft>
              <a:buNone/>
            </a:pPr>
            <a:r>
              <a:rPr lang="en"/>
              <a:t>Guideline 1.2: Time-based media: Provide alternatives for time-based media - if you have a video that plays also present a textual ‘screenplay’ of that video.</a:t>
            </a:r>
            <a:endParaRPr/>
          </a:p>
          <a:p>
            <a:pPr indent="0" lvl="0" marL="0" rtl="0" algn="l">
              <a:spcBef>
                <a:spcPts val="0"/>
              </a:spcBef>
              <a:spcAft>
                <a:spcPts val="0"/>
              </a:spcAft>
              <a:buNone/>
            </a:pPr>
            <a:r>
              <a:rPr lang="en"/>
              <a:t>If you need to trigger an event on the end of a video playing, make sure there is </a:t>
            </a:r>
            <a:r>
              <a:rPr lang="en"/>
              <a:t>alternative ways to trigger that event.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Guideline 1.3: Create content that can be presented in different ways (for example simpler layout) without losing information or structure.</a:t>
            </a:r>
            <a:endParaRPr/>
          </a:p>
          <a:p>
            <a:pPr indent="0" lvl="0" marL="0" rtl="0" algn="l">
              <a:spcBef>
                <a:spcPts val="0"/>
              </a:spcBef>
              <a:spcAft>
                <a:spcPts val="0"/>
              </a:spcAft>
              <a:buNone/>
            </a:pPr>
            <a:r>
              <a:rPr lang="en"/>
              <a:t>Sometimes this can be as simple as offering a high contrast version of your website, or a printable version, sometimes it is the </a:t>
            </a:r>
            <a:r>
              <a:rPr lang="en"/>
              <a:t>ability</a:t>
            </a:r>
            <a:r>
              <a:rPr lang="en"/>
              <a:t> to turn off animations or to use a light or dark mode.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Guideline 1.4: Make it easier for users to see and hear content including separating foreground from background.</a:t>
            </a:r>
            <a:endParaRPr/>
          </a:p>
          <a:p>
            <a:pPr indent="0" lvl="0" marL="0" rtl="0" algn="l">
              <a:spcBef>
                <a:spcPts val="0"/>
              </a:spcBef>
              <a:spcAft>
                <a:spcPts val="0"/>
              </a:spcAft>
              <a:buNone/>
            </a:pPr>
            <a:r>
              <a:rPr lang="en"/>
              <a:t>If you must show text on an image, make sure it is possible to read and separate from the image element.</a:t>
            </a:r>
            <a:endParaRPr/>
          </a:p>
          <a:p>
            <a:pPr indent="0" lvl="0" marL="0" rtl="0" algn="l">
              <a:spcBef>
                <a:spcPts val="0"/>
              </a:spcBef>
              <a:spcAft>
                <a:spcPts val="0"/>
              </a:spcAft>
              <a:buClr>
                <a:schemeClr val="dk1"/>
              </a:buClr>
              <a:buSzPts val="1100"/>
              <a:buFont typeface="Arial"/>
              <a:buNone/>
            </a:pPr>
            <a:r>
              <a:rPr lang="en"/>
              <a:t>If there is music playing, make it possible to turn off.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fc71dfd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fc71df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Guideline 2.1: Make all functionality available from a keyboard. - Do not require mouse clicks, if you have bound functionality to a click event also make sure it can be triggered by pressing enter or another key when the element is selected</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 sz="1300"/>
              <a:t>Guideline 2.2: Provide users enough time to read and use content. </a:t>
            </a:r>
            <a:endParaRPr sz="1300"/>
          </a:p>
          <a:p>
            <a:pPr indent="0" lvl="0" marL="0" rtl="0" algn="l">
              <a:spcBef>
                <a:spcPts val="0"/>
              </a:spcBef>
              <a:spcAft>
                <a:spcPts val="0"/>
              </a:spcAft>
              <a:buNone/>
            </a:pPr>
            <a:r>
              <a:rPr lang="en" sz="1300"/>
              <a:t>- If you are auto scrolling content or using a carousel, allow users to override it or stop it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 sz="1300"/>
              <a:t>Guideline 2.3: Do not design content in a way that is known to cause seizures.</a:t>
            </a:r>
            <a:br>
              <a:rPr lang="en" sz="1300"/>
            </a:br>
            <a:r>
              <a:rPr lang="en" sz="1300"/>
              <a:t>There is a lot of different guidance here, but generally </a:t>
            </a:r>
            <a:r>
              <a:rPr lang="en" sz="1300"/>
              <a:t>avoid flashing bright lights and too many moving animations. </a:t>
            </a:r>
            <a:endParaRPr sz="1300"/>
          </a:p>
          <a:p>
            <a:pPr indent="0" lvl="0" marL="0" rtl="0" algn="l">
              <a:spcBef>
                <a:spcPts val="0"/>
              </a:spcBef>
              <a:spcAft>
                <a:spcPts val="0"/>
              </a:spcAft>
              <a:buNone/>
            </a:pPr>
            <a:r>
              <a:rPr lang="en" sz="1300"/>
              <a:t>If they are required then be sure that you give a content warning before you show them.</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 sz="1300"/>
              <a:t>Guideline 2.4: Provide ways to help users navigate, find content, and determine where they are.</a:t>
            </a:r>
            <a:endParaRPr sz="1300"/>
          </a:p>
          <a:p>
            <a:pPr indent="0" lvl="0" marL="0" rtl="0" algn="l">
              <a:spcBef>
                <a:spcPts val="0"/>
              </a:spcBef>
              <a:spcAft>
                <a:spcPts val="0"/>
              </a:spcAft>
              <a:buNone/>
            </a:pPr>
            <a:r>
              <a:rPr lang="en" sz="1300"/>
              <a:t>This is where our semantic </a:t>
            </a:r>
            <a:r>
              <a:rPr lang="en" sz="1300"/>
              <a:t>markup can really help, along with using headings correctly, without skipping heading levels.</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f7fc71dfd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f7fc71df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Guideline 3.1: Make text content readable and understandable.</a:t>
            </a:r>
            <a:endParaRPr sz="1300"/>
          </a:p>
          <a:p>
            <a:pPr indent="0" lvl="0" marL="0" rtl="0" algn="l">
              <a:spcBef>
                <a:spcPts val="0"/>
              </a:spcBef>
              <a:spcAft>
                <a:spcPts val="0"/>
              </a:spcAft>
              <a:buNone/>
            </a:pPr>
            <a:r>
              <a:rPr lang="en" sz="1300"/>
              <a:t>Use the clearest and simplest language appropriate for the content.</a:t>
            </a:r>
            <a:endParaRPr sz="1300"/>
          </a:p>
          <a:p>
            <a:pPr indent="0" lvl="0" marL="0" rtl="0" algn="l">
              <a:spcBef>
                <a:spcPts val="0"/>
              </a:spcBef>
              <a:spcAft>
                <a:spcPts val="0"/>
              </a:spcAft>
              <a:buNone/>
            </a:pPr>
            <a:r>
              <a:rPr lang="en" sz="1300"/>
              <a:t>Use images, illustrations, video, audio, or symbols to clarify meaning.</a:t>
            </a:r>
            <a:endParaRPr sz="1300"/>
          </a:p>
          <a:p>
            <a:pPr indent="0" lvl="0" marL="0" rtl="0" algn="l">
              <a:spcBef>
                <a:spcPts val="0"/>
              </a:spcBef>
              <a:spcAft>
                <a:spcPts val="0"/>
              </a:spcAft>
              <a:buNone/>
            </a:pPr>
            <a:r>
              <a:rPr lang="en" sz="1300"/>
              <a:t>Provide practical examples to clarify content.</a:t>
            </a:r>
            <a:endParaRPr sz="1300"/>
          </a:p>
          <a:p>
            <a:pPr indent="0" lvl="0" marL="0" rtl="0" algn="l">
              <a:spcBef>
                <a:spcPts val="0"/>
              </a:spcBef>
              <a:spcAft>
                <a:spcPts val="0"/>
              </a:spcAft>
              <a:buNone/>
            </a:pPr>
            <a:r>
              <a:rPr lang="en" sz="1300"/>
              <a:t>Avoid unusual foreign words.</a:t>
            </a:r>
            <a:endParaRPr sz="1300"/>
          </a:p>
          <a:p>
            <a:pPr indent="0" lvl="0" marL="0" rtl="0" algn="l">
              <a:spcBef>
                <a:spcPts val="0"/>
              </a:spcBef>
              <a:spcAft>
                <a:spcPts val="0"/>
              </a:spcAft>
              <a:buNone/>
            </a:pPr>
            <a:r>
              <a:rPr lang="en" sz="1300"/>
              <a:t>References to a heading or a title include the full text of the heading or the title.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Guideline 3.2: </a:t>
            </a:r>
            <a:r>
              <a:rPr lang="en" sz="1300"/>
              <a:t>M</a:t>
            </a:r>
            <a:r>
              <a:rPr lang="en" sz="1300"/>
              <a:t>ake web pages appear and operate in predictable ways.</a:t>
            </a:r>
            <a:br>
              <a:rPr lang="en" sz="1300"/>
            </a:br>
            <a:r>
              <a:rPr lang="en" sz="1300"/>
              <a:t>This is a matter of sensible design — people don't want interfaces to surprise them; they want things to be intuitive and behave as expected. </a:t>
            </a:r>
            <a:endParaRPr sz="1300"/>
          </a:p>
          <a:p>
            <a:pPr indent="0" lvl="0" marL="0" rtl="0" algn="l">
              <a:spcBef>
                <a:spcPts val="0"/>
              </a:spcBef>
              <a:spcAft>
                <a:spcPts val="0"/>
              </a:spcAft>
              <a:buNone/>
            </a:pPr>
            <a:r>
              <a:rPr lang="en" sz="1300"/>
              <a:t>For example, focusing a navigation menu option should not change the displayed page — it should be activated in some way before the display changes.</a:t>
            </a:r>
            <a:endParaRPr sz="1300"/>
          </a:p>
          <a:p>
            <a:pPr indent="0" lvl="0" marL="0" rtl="0" algn="l">
              <a:spcBef>
                <a:spcPts val="0"/>
              </a:spcBef>
              <a:spcAft>
                <a:spcPts val="0"/>
              </a:spcAft>
              <a:buNone/>
            </a:pPr>
            <a:r>
              <a:rPr lang="en" sz="1300"/>
              <a:t>When data is inputted into a control, or a setting is changed, context should not be changed unexpectedly. </a:t>
            </a:r>
            <a:endParaRPr sz="1300"/>
          </a:p>
          <a:p>
            <a:pPr indent="0" lvl="0" marL="0" rtl="0" algn="l">
              <a:spcBef>
                <a:spcPts val="0"/>
              </a:spcBef>
              <a:spcAft>
                <a:spcPts val="0"/>
              </a:spcAft>
              <a:buNone/>
            </a:pPr>
            <a:r>
              <a:rPr lang="en" sz="1300"/>
              <a:t>The user should be warned/advised of the impending change before it occurs.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 sz="1300"/>
              <a:t>Guideline 3.3: Help users avoid and correct mistakes.</a:t>
            </a:r>
            <a:endParaRPr sz="1300"/>
          </a:p>
          <a:p>
            <a:pPr indent="0" lvl="0" marL="0" rtl="0" algn="l">
              <a:spcBef>
                <a:spcPts val="0"/>
              </a:spcBef>
              <a:spcAft>
                <a:spcPts val="0"/>
              </a:spcAft>
              <a:buClr>
                <a:schemeClr val="dk1"/>
              </a:buClr>
              <a:buSzPts val="1100"/>
              <a:buFont typeface="Arial"/>
              <a:buNone/>
            </a:pPr>
            <a:r>
              <a:rPr lang="en" sz="1300"/>
              <a:t>Report errors clearly to the user along with indications of what must be changed by them</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p:txBody>
      </p:sp>
      <p:sp>
        <p:nvSpPr>
          <p:cNvPr id="11" name="Google Shape;11;p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 name="Google Shape;47;p2"/>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ird">
  <p:cSld name="BLANK_1">
    <p:spTree>
      <p:nvGrpSpPr>
        <p:cNvPr id="236" name="Shape 236"/>
        <p:cNvGrpSpPr/>
        <p:nvPr/>
      </p:nvGrpSpPr>
      <p:grpSpPr>
        <a:xfrm>
          <a:off x="0" y="0"/>
          <a:ext cx="0" cy="0"/>
          <a:chOff x="0" y="0"/>
          <a:chExt cx="0" cy="0"/>
        </a:xfrm>
      </p:grpSpPr>
      <p:sp>
        <p:nvSpPr>
          <p:cNvPr id="237" name="Google Shape;237;p11"/>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40" name="Google Shape;240;p11"/>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241" name="Shape 241"/>
        <p:cNvGrpSpPr/>
        <p:nvPr/>
      </p:nvGrpSpPr>
      <p:grpSpPr>
        <a:xfrm>
          <a:off x="0" y="0"/>
          <a:ext cx="0" cy="0"/>
          <a:chOff x="0" y="0"/>
          <a:chExt cx="0" cy="0"/>
        </a:xfrm>
      </p:grpSpPr>
      <p:sp>
        <p:nvSpPr>
          <p:cNvPr id="242" name="Google Shape;242;p1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45" name="Google Shape;245;p12"/>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8" name="Shape 48"/>
        <p:cNvGrpSpPr/>
        <p:nvPr/>
      </p:nvGrpSpPr>
      <p:grpSpPr>
        <a:xfrm>
          <a:off x="0" y="0"/>
          <a:ext cx="0" cy="0"/>
          <a:chOff x="0" y="0"/>
          <a:chExt cx="0" cy="0"/>
        </a:xfrm>
      </p:grpSpPr>
      <p:sp>
        <p:nvSpPr>
          <p:cNvPr id="49" name="Google Shape;49;p3"/>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txBox="1"/>
          <p:nvPr>
            <p:ph type="ctrTitle"/>
          </p:nvPr>
        </p:nvSpPr>
        <p:spPr>
          <a:xfrm>
            <a:off x="2626350" y="1888150"/>
            <a:ext cx="38913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sp>
        <p:nvSpPr>
          <p:cNvPr id="51" name="Google Shape;51;p3"/>
          <p:cNvSpPr txBox="1"/>
          <p:nvPr>
            <p:ph idx="1" type="subTitle"/>
          </p:nvPr>
        </p:nvSpPr>
        <p:spPr>
          <a:xfrm>
            <a:off x="2626350" y="3144854"/>
            <a:ext cx="38913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3000"/>
              <a:buNone/>
              <a:defRPr sz="3000">
                <a:solidFill>
                  <a:srgbClr val="000000"/>
                </a:solidFill>
              </a:defRPr>
            </a:lvl2pPr>
            <a:lvl3pPr lvl="2" rtl="0" algn="ctr">
              <a:spcBef>
                <a:spcPts val="0"/>
              </a:spcBef>
              <a:spcAft>
                <a:spcPts val="0"/>
              </a:spcAft>
              <a:buClr>
                <a:srgbClr val="000000"/>
              </a:buClr>
              <a:buSzPts val="3000"/>
              <a:buNone/>
              <a:defRPr sz="3000">
                <a:solidFill>
                  <a:srgbClr val="000000"/>
                </a:solidFill>
              </a:defRPr>
            </a:lvl3pPr>
            <a:lvl4pPr lvl="3" rtl="0" algn="ctr">
              <a:spcBef>
                <a:spcPts val="0"/>
              </a:spcBef>
              <a:spcAft>
                <a:spcPts val="0"/>
              </a:spcAft>
              <a:buClr>
                <a:srgbClr val="000000"/>
              </a:buClr>
              <a:buSzPts val="3000"/>
              <a:buNone/>
              <a:defRPr sz="3000">
                <a:solidFill>
                  <a:srgbClr val="000000"/>
                </a:solidFill>
              </a:defRPr>
            </a:lvl4pPr>
            <a:lvl5pPr lvl="4" rtl="0" algn="ctr">
              <a:spcBef>
                <a:spcPts val="0"/>
              </a:spcBef>
              <a:spcAft>
                <a:spcPts val="0"/>
              </a:spcAft>
              <a:buClr>
                <a:srgbClr val="000000"/>
              </a:buClr>
              <a:buSzPts val="3000"/>
              <a:buNone/>
              <a:defRPr sz="3000">
                <a:solidFill>
                  <a:srgbClr val="000000"/>
                </a:solidFill>
              </a:defRPr>
            </a:lvl5pPr>
            <a:lvl6pPr lvl="5" rtl="0" algn="ctr">
              <a:spcBef>
                <a:spcPts val="0"/>
              </a:spcBef>
              <a:spcAft>
                <a:spcPts val="0"/>
              </a:spcAft>
              <a:buClr>
                <a:srgbClr val="000000"/>
              </a:buClr>
              <a:buSzPts val="3000"/>
              <a:buNone/>
              <a:defRPr sz="3000">
                <a:solidFill>
                  <a:srgbClr val="000000"/>
                </a:solidFill>
              </a:defRPr>
            </a:lvl6pPr>
            <a:lvl7pPr lvl="6" rtl="0" algn="ctr">
              <a:spcBef>
                <a:spcPts val="0"/>
              </a:spcBef>
              <a:spcAft>
                <a:spcPts val="0"/>
              </a:spcAft>
              <a:buClr>
                <a:srgbClr val="000000"/>
              </a:buClr>
              <a:buSzPts val="3000"/>
              <a:buNone/>
              <a:defRPr sz="3000">
                <a:solidFill>
                  <a:srgbClr val="000000"/>
                </a:solidFill>
              </a:defRPr>
            </a:lvl7pPr>
            <a:lvl8pPr lvl="7" rtl="0" algn="ctr">
              <a:spcBef>
                <a:spcPts val="0"/>
              </a:spcBef>
              <a:spcAft>
                <a:spcPts val="0"/>
              </a:spcAft>
              <a:buClr>
                <a:srgbClr val="000000"/>
              </a:buClr>
              <a:buSzPts val="3000"/>
              <a:buNone/>
              <a:defRPr sz="3000">
                <a:solidFill>
                  <a:srgbClr val="000000"/>
                </a:solidFill>
              </a:defRPr>
            </a:lvl8pPr>
            <a:lvl9pPr lvl="8" rtl="0" algn="ctr">
              <a:spcBef>
                <a:spcPts val="0"/>
              </a:spcBef>
              <a:spcAft>
                <a:spcPts val="0"/>
              </a:spcAft>
              <a:buClr>
                <a:srgbClr val="000000"/>
              </a:buClr>
              <a:buSzPts val="3000"/>
              <a:buNone/>
              <a:defRPr sz="3000">
                <a:solidFill>
                  <a:srgbClr val="000000"/>
                </a:solidFill>
              </a:defRPr>
            </a:lvl9pPr>
          </a:lstStyle>
          <a:p/>
        </p:txBody>
      </p:sp>
      <p:grpSp>
        <p:nvGrpSpPr>
          <p:cNvPr id="52" name="Google Shape;52;p3"/>
          <p:cNvGrpSpPr/>
          <p:nvPr/>
        </p:nvGrpSpPr>
        <p:grpSpPr>
          <a:xfrm rot="-5400000">
            <a:off x="7456019" y="290004"/>
            <a:ext cx="1223732" cy="2152215"/>
            <a:chOff x="4395788" y="4144963"/>
            <a:chExt cx="1058775" cy="1862100"/>
          </a:xfrm>
        </p:grpSpPr>
        <p:sp>
          <p:nvSpPr>
            <p:cNvPr id="53" name="Google Shape;53;p3"/>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3"/>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3"/>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 name="Google Shape;56;p3"/>
          <p:cNvGrpSpPr/>
          <p:nvPr/>
        </p:nvGrpSpPr>
        <p:grpSpPr>
          <a:xfrm rot="-5400000">
            <a:off x="721039" y="2564836"/>
            <a:ext cx="1106346" cy="2548423"/>
            <a:chOff x="3357563" y="850900"/>
            <a:chExt cx="957212" cy="2204900"/>
          </a:xfrm>
        </p:grpSpPr>
        <p:sp>
          <p:nvSpPr>
            <p:cNvPr id="57" name="Google Shape;57;p3"/>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3"/>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3"/>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0" name="Google Shape;60;p3"/>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1" name="Shape 61"/>
        <p:cNvGrpSpPr/>
        <p:nvPr/>
      </p:nvGrpSpPr>
      <p:grpSpPr>
        <a:xfrm>
          <a:off x="0" y="0"/>
          <a:ext cx="0" cy="0"/>
          <a:chOff x="0" y="0"/>
          <a:chExt cx="0" cy="0"/>
        </a:xfrm>
      </p:grpSpPr>
      <p:sp>
        <p:nvSpPr>
          <p:cNvPr id="62" name="Google Shape;62;p4"/>
          <p:cNvSpPr/>
          <p:nvPr/>
        </p:nvSpPr>
        <p:spPr>
          <a:xfrm>
            <a:off x="2454800" y="0"/>
            <a:ext cx="42345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lvl1pPr indent="-381000" lvl="0" marL="457200" rtl="0" algn="ctr">
              <a:lnSpc>
                <a:spcPct val="115000"/>
              </a:lnSpc>
              <a:spcBef>
                <a:spcPts val="600"/>
              </a:spcBef>
              <a:spcAft>
                <a:spcPts val="0"/>
              </a:spcAft>
              <a:buSzPts val="2400"/>
              <a:buChar char="▹"/>
              <a:defRPr i="1"/>
            </a:lvl1pPr>
            <a:lvl2pPr indent="-381000" lvl="1" marL="914400" rtl="0" algn="ctr">
              <a:lnSpc>
                <a:spcPct val="115000"/>
              </a:lnSpc>
              <a:spcBef>
                <a:spcPts val="0"/>
              </a:spcBef>
              <a:spcAft>
                <a:spcPts val="0"/>
              </a:spcAft>
              <a:buSzPts val="2400"/>
              <a:buChar char="￭"/>
              <a:defRPr i="1"/>
            </a:lvl2pPr>
            <a:lvl3pPr indent="-381000" lvl="2" marL="1371600" rtl="0" algn="ctr">
              <a:lnSpc>
                <a:spcPct val="115000"/>
              </a:lnSpc>
              <a:spcBef>
                <a:spcPts val="0"/>
              </a:spcBef>
              <a:spcAft>
                <a:spcPts val="0"/>
              </a:spcAft>
              <a:buSzPts val="2400"/>
              <a:buChar char="⬝"/>
              <a:defRPr i="1"/>
            </a:lvl3pPr>
            <a:lvl4pPr indent="-381000" lvl="3" marL="1828800" rtl="0" algn="ctr">
              <a:lnSpc>
                <a:spcPct val="115000"/>
              </a:lnSpc>
              <a:spcBef>
                <a:spcPts val="0"/>
              </a:spcBef>
              <a:spcAft>
                <a:spcPts val="0"/>
              </a:spcAft>
              <a:buSzPts val="2400"/>
              <a:buChar char="●"/>
              <a:defRPr i="1"/>
            </a:lvl4pPr>
            <a:lvl5pPr indent="-381000" lvl="4" marL="2286000" rtl="0" algn="ctr">
              <a:lnSpc>
                <a:spcPct val="115000"/>
              </a:lnSpc>
              <a:spcBef>
                <a:spcPts val="0"/>
              </a:spcBef>
              <a:spcAft>
                <a:spcPts val="0"/>
              </a:spcAft>
              <a:buSzPts val="2400"/>
              <a:buChar char="○"/>
              <a:defRPr i="1"/>
            </a:lvl5pPr>
            <a:lvl6pPr indent="-381000" lvl="5" marL="2743200" rtl="0" algn="ctr">
              <a:lnSpc>
                <a:spcPct val="115000"/>
              </a:lnSpc>
              <a:spcBef>
                <a:spcPts val="0"/>
              </a:spcBef>
              <a:spcAft>
                <a:spcPts val="0"/>
              </a:spcAft>
              <a:buSzPts val="2400"/>
              <a:buChar char="■"/>
              <a:defRPr i="1"/>
            </a:lvl6pPr>
            <a:lvl7pPr indent="-381000" lvl="6" marL="3200400" rtl="0" algn="ctr">
              <a:lnSpc>
                <a:spcPct val="115000"/>
              </a:lnSpc>
              <a:spcBef>
                <a:spcPts val="0"/>
              </a:spcBef>
              <a:spcAft>
                <a:spcPts val="0"/>
              </a:spcAft>
              <a:buSzPts val="2400"/>
              <a:buChar char="●"/>
              <a:defRPr i="1"/>
            </a:lvl7pPr>
            <a:lvl8pPr indent="-381000" lvl="7" marL="3657600" rtl="0" algn="ctr">
              <a:lnSpc>
                <a:spcPct val="115000"/>
              </a:lnSpc>
              <a:spcBef>
                <a:spcPts val="0"/>
              </a:spcBef>
              <a:spcAft>
                <a:spcPts val="0"/>
              </a:spcAft>
              <a:buSzPts val="2400"/>
              <a:buChar char="○"/>
              <a:defRPr i="1"/>
            </a:lvl8pPr>
            <a:lvl9pPr indent="-381000" lvl="8" marL="4114800" algn="ctr">
              <a:lnSpc>
                <a:spcPct val="115000"/>
              </a:lnSpc>
              <a:spcBef>
                <a:spcPts val="0"/>
              </a:spcBef>
              <a:spcAft>
                <a:spcPts val="0"/>
              </a:spcAft>
              <a:buSzPts val="2400"/>
              <a:buChar char="■"/>
              <a:defRPr i="1"/>
            </a:lvl9pPr>
          </a:lstStyle>
          <a:p/>
        </p:txBody>
      </p:sp>
      <p:sp>
        <p:nvSpPr>
          <p:cNvPr id="65" name="Google Shape;65;p4"/>
          <p:cNvSpPr txBox="1"/>
          <p:nvPr/>
        </p:nvSpPr>
        <p:spPr>
          <a:xfrm>
            <a:off x="3593400" y="19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A5B0FE"/>
                </a:solidFill>
                <a:latin typeface="Work Sans"/>
                <a:ea typeface="Work Sans"/>
                <a:cs typeface="Work Sans"/>
                <a:sym typeface="Work Sans"/>
              </a:rPr>
              <a:t>“</a:t>
            </a:r>
            <a:endParaRPr b="1" sz="7200">
              <a:solidFill>
                <a:srgbClr val="A5B0FE"/>
              </a:solidFill>
              <a:latin typeface="Work Sans"/>
              <a:ea typeface="Work Sans"/>
              <a:cs typeface="Work Sans"/>
              <a:sym typeface="Work Sans"/>
            </a:endParaRPr>
          </a:p>
        </p:txBody>
      </p:sp>
      <p:sp>
        <p:nvSpPr>
          <p:cNvPr id="66" name="Google Shape;66;p4"/>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67" name="Google Shape;67;p4"/>
          <p:cNvGrpSpPr/>
          <p:nvPr/>
        </p:nvGrpSpPr>
        <p:grpSpPr>
          <a:xfrm>
            <a:off x="6876950" y="3340125"/>
            <a:ext cx="2267050" cy="1803375"/>
            <a:chOff x="9925050" y="4203700"/>
            <a:chExt cx="2267050" cy="1803375"/>
          </a:xfrm>
        </p:grpSpPr>
        <p:sp>
          <p:nvSpPr>
            <p:cNvPr id="68" name="Google Shape;68;p4"/>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4"/>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4"/>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4"/>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4"/>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4"/>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4"/>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4"/>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4"/>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4"/>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4"/>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4"/>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 name="Google Shape;80;p4"/>
          <p:cNvGrpSpPr/>
          <p:nvPr/>
        </p:nvGrpSpPr>
        <p:grpSpPr>
          <a:xfrm>
            <a:off x="0" y="0"/>
            <a:ext cx="2266938" cy="1754200"/>
            <a:chOff x="9598025" y="882650"/>
            <a:chExt cx="2266938" cy="1754200"/>
          </a:xfrm>
        </p:grpSpPr>
        <p:sp>
          <p:nvSpPr>
            <p:cNvPr id="81" name="Google Shape;81;p4"/>
            <p:cNvSpPr/>
            <p:nvPr/>
          </p:nvSpPr>
          <p:spPr>
            <a:xfrm>
              <a:off x="10239375" y="1881188"/>
              <a:ext cx="139800" cy="90600"/>
            </a:xfrm>
            <a:custGeom>
              <a:rect b="b" l="l" r="r" t="t"/>
              <a:pathLst>
                <a:path extrusionOk="0" h="120000" w="12000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4"/>
            <p:cNvSpPr/>
            <p:nvPr/>
          </p:nvSpPr>
          <p:spPr>
            <a:xfrm>
              <a:off x="9598025" y="882650"/>
              <a:ext cx="995400" cy="1546200"/>
            </a:xfrm>
            <a:custGeom>
              <a:rect b="b" l="l" r="r" t="t"/>
              <a:pathLst>
                <a:path extrusionOk="0" h="120000" w="12000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4"/>
            <p:cNvSpPr/>
            <p:nvPr/>
          </p:nvSpPr>
          <p:spPr>
            <a:xfrm>
              <a:off x="10672763" y="1581150"/>
              <a:ext cx="1192200" cy="1055700"/>
            </a:xfrm>
            <a:custGeom>
              <a:rect b="b" l="l" r="r" t="t"/>
              <a:pathLst>
                <a:path extrusionOk="0" h="120000" w="12000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4"/>
            <p:cNvSpPr/>
            <p:nvPr/>
          </p:nvSpPr>
          <p:spPr>
            <a:xfrm>
              <a:off x="10914063" y="1881188"/>
              <a:ext cx="679500" cy="531900"/>
            </a:xfrm>
            <a:custGeom>
              <a:rect b="b" l="l" r="r" t="t"/>
              <a:pathLst>
                <a:path extrusionOk="0" h="120000" w="12000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5" name="Google Shape;85;p4"/>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6" name="Shape 86"/>
        <p:cNvGrpSpPr/>
        <p:nvPr/>
      </p:nvGrpSpPr>
      <p:grpSpPr>
        <a:xfrm>
          <a:off x="0" y="0"/>
          <a:ext cx="0" cy="0"/>
          <a:chOff x="0" y="0"/>
          <a:chExt cx="0" cy="0"/>
        </a:xfrm>
      </p:grpSpPr>
      <p:sp>
        <p:nvSpPr>
          <p:cNvPr id="87" name="Google Shape;87;p5"/>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9" name="Google Shape;89;p5"/>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1" name="Google Shape;91;p5"/>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92" name="Google Shape;92;p5"/>
          <p:cNvGrpSpPr/>
          <p:nvPr/>
        </p:nvGrpSpPr>
        <p:grpSpPr>
          <a:xfrm>
            <a:off x="6422240" y="-62"/>
            <a:ext cx="1652475" cy="2270250"/>
            <a:chOff x="0" y="855663"/>
            <a:chExt cx="1652475" cy="2270250"/>
          </a:xfrm>
        </p:grpSpPr>
        <p:sp>
          <p:nvSpPr>
            <p:cNvPr id="93" name="Google Shape;93;p5"/>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5"/>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5"/>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5"/>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5"/>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5"/>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5"/>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5"/>
            <p:cNvSpPr/>
            <p:nvPr/>
          </p:nvSpPr>
          <p:spPr>
            <a:xfrm>
              <a:off x="1476375" y="2262188"/>
              <a:ext cx="176100" cy="723900"/>
            </a:xfrm>
            <a:custGeom>
              <a:rect b="b" l="l" r="r" t="t"/>
              <a:pathLst>
                <a:path extrusionOk="0" h="120000" w="12000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5"/>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 name="Google Shape;102;p5"/>
          <p:cNvGrpSpPr/>
          <p:nvPr/>
        </p:nvGrpSpPr>
        <p:grpSpPr>
          <a:xfrm>
            <a:off x="7106138" y="2674863"/>
            <a:ext cx="1551087" cy="2468625"/>
            <a:chOff x="715963" y="3538538"/>
            <a:chExt cx="1551087" cy="2468625"/>
          </a:xfrm>
        </p:grpSpPr>
        <p:sp>
          <p:nvSpPr>
            <p:cNvPr id="103" name="Google Shape;103;p5"/>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5"/>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5"/>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5"/>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5"/>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5"/>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5"/>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5"/>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5"/>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5"/>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5"/>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4" name="Google Shape;114;p5"/>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5" name="Shape 115"/>
        <p:cNvGrpSpPr/>
        <p:nvPr/>
      </p:nvGrpSpPr>
      <p:grpSpPr>
        <a:xfrm>
          <a:off x="0" y="0"/>
          <a:ext cx="0" cy="0"/>
          <a:chOff x="0" y="0"/>
          <a:chExt cx="0" cy="0"/>
        </a:xfrm>
      </p:grpSpPr>
      <p:sp>
        <p:nvSpPr>
          <p:cNvPr id="116" name="Google Shape;116;p6"/>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 name="Google Shape;119;p6"/>
          <p:cNvSpPr txBox="1"/>
          <p:nvPr>
            <p:ph idx="1" type="body"/>
          </p:nvPr>
        </p:nvSpPr>
        <p:spPr>
          <a:xfrm>
            <a:off x="457200"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20" name="Google Shape;120;p6"/>
          <p:cNvSpPr txBox="1"/>
          <p:nvPr>
            <p:ph idx="2" type="body"/>
          </p:nvPr>
        </p:nvSpPr>
        <p:spPr>
          <a:xfrm>
            <a:off x="3101652"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21" name="Google Shape;121;p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22" name="Google Shape;122;p6"/>
          <p:cNvGrpSpPr/>
          <p:nvPr/>
        </p:nvGrpSpPr>
        <p:grpSpPr>
          <a:xfrm>
            <a:off x="6489150" y="0"/>
            <a:ext cx="1882725" cy="2446200"/>
            <a:chOff x="3357563" y="850900"/>
            <a:chExt cx="1882725" cy="2446200"/>
          </a:xfrm>
        </p:grpSpPr>
        <p:sp>
          <p:nvSpPr>
            <p:cNvPr id="123" name="Google Shape;123;p6"/>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6"/>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6"/>
            <p:cNvSpPr/>
            <p:nvPr/>
          </p:nvSpPr>
          <p:spPr>
            <a:xfrm>
              <a:off x="4829175" y="2943225"/>
              <a:ext cx="250800" cy="252300"/>
            </a:xfrm>
            <a:custGeom>
              <a:rect b="b" l="l" r="r" t="t"/>
              <a:pathLst>
                <a:path extrusionOk="0" h="120000" w="12000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6"/>
            <p:cNvSpPr/>
            <p:nvPr/>
          </p:nvSpPr>
          <p:spPr>
            <a:xfrm>
              <a:off x="4887913" y="2825750"/>
              <a:ext cx="250800" cy="252300"/>
            </a:xfrm>
            <a:custGeom>
              <a:rect b="b" l="l" r="r" t="t"/>
              <a:pathLst>
                <a:path extrusionOk="0" h="120000" w="12000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6"/>
            <p:cNvSpPr/>
            <p:nvPr/>
          </p:nvSpPr>
          <p:spPr>
            <a:xfrm>
              <a:off x="4770438" y="2825750"/>
              <a:ext cx="250800" cy="252300"/>
            </a:xfrm>
            <a:custGeom>
              <a:rect b="b" l="l" r="r" t="t"/>
              <a:pathLst>
                <a:path extrusionOk="0" h="120000" w="12000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6"/>
            <p:cNvSpPr/>
            <p:nvPr/>
          </p:nvSpPr>
          <p:spPr>
            <a:xfrm>
              <a:off x="4448175" y="1768475"/>
              <a:ext cx="577800" cy="579300"/>
            </a:xfrm>
            <a:custGeom>
              <a:rect b="b" l="l" r="r" t="t"/>
              <a:pathLst>
                <a:path extrusionOk="0" h="120000" w="12000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6"/>
            <p:cNvSpPr/>
            <p:nvPr/>
          </p:nvSpPr>
          <p:spPr>
            <a:xfrm>
              <a:off x="4829175" y="1779588"/>
              <a:ext cx="180900" cy="182700"/>
            </a:xfrm>
            <a:custGeom>
              <a:rect b="b" l="l" r="r" t="t"/>
              <a:pathLst>
                <a:path extrusionOk="0" h="120000" w="12000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6"/>
            <p:cNvSpPr/>
            <p:nvPr/>
          </p:nvSpPr>
          <p:spPr>
            <a:xfrm>
              <a:off x="4662488" y="2717800"/>
              <a:ext cx="577800" cy="579300"/>
            </a:xfrm>
            <a:custGeom>
              <a:rect b="b" l="l" r="r" t="t"/>
              <a:pathLst>
                <a:path extrusionOk="0" h="120000" w="12000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6"/>
            <p:cNvSpPr/>
            <p:nvPr/>
          </p:nvSpPr>
          <p:spPr>
            <a:xfrm>
              <a:off x="5048250" y="2733675"/>
              <a:ext cx="180900" cy="182700"/>
            </a:xfrm>
            <a:custGeom>
              <a:rect b="b" l="l" r="r" t="t"/>
              <a:pathLst>
                <a:path extrusionOk="0" h="120000" w="12000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6"/>
            <p:cNvSpPr/>
            <p:nvPr/>
          </p:nvSpPr>
          <p:spPr>
            <a:xfrm>
              <a:off x="4529138" y="2149475"/>
              <a:ext cx="379500" cy="81000"/>
            </a:xfrm>
            <a:custGeom>
              <a:rect b="b" l="l" r="r" t="t"/>
              <a:pathLst>
                <a:path extrusionOk="0" h="120000" w="12000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6"/>
            <p:cNvSpPr/>
            <p:nvPr/>
          </p:nvSpPr>
          <p:spPr>
            <a:xfrm>
              <a:off x="4529138" y="2063750"/>
              <a:ext cx="401700" cy="63600"/>
            </a:xfrm>
            <a:custGeom>
              <a:rect b="b" l="l" r="r" t="t"/>
              <a:pathLst>
                <a:path extrusionOk="0" h="120000" w="12000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6"/>
            <p:cNvSpPr/>
            <p:nvPr/>
          </p:nvSpPr>
          <p:spPr>
            <a:xfrm>
              <a:off x="4540250" y="1982788"/>
              <a:ext cx="203100" cy="54000"/>
            </a:xfrm>
            <a:custGeom>
              <a:rect b="b" l="l" r="r" t="t"/>
              <a:pathLst>
                <a:path extrusionOk="0" h="120000" w="12000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6"/>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6" name="Google Shape;136;p6"/>
          <p:cNvGrpSpPr/>
          <p:nvPr/>
        </p:nvGrpSpPr>
        <p:grpSpPr>
          <a:xfrm>
            <a:off x="6488950" y="3281388"/>
            <a:ext cx="2149388" cy="1862100"/>
            <a:chOff x="3305175" y="4144963"/>
            <a:chExt cx="2149388" cy="1862100"/>
          </a:xfrm>
        </p:grpSpPr>
        <p:sp>
          <p:nvSpPr>
            <p:cNvPr id="137" name="Google Shape;137;p6"/>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6"/>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6"/>
            <p:cNvSpPr/>
            <p:nvPr/>
          </p:nvSpPr>
          <p:spPr>
            <a:xfrm>
              <a:off x="3305175" y="4622800"/>
              <a:ext cx="1106400" cy="831900"/>
            </a:xfrm>
            <a:custGeom>
              <a:rect b="b" l="l" r="r" t="t"/>
              <a:pathLst>
                <a:path extrusionOk="0" h="120000" w="12000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6"/>
            <p:cNvSpPr/>
            <p:nvPr/>
          </p:nvSpPr>
          <p:spPr>
            <a:xfrm>
              <a:off x="3517900" y="4938713"/>
              <a:ext cx="381000" cy="381000"/>
            </a:xfrm>
            <a:custGeom>
              <a:rect b="b" l="l" r="r" t="t"/>
              <a:pathLst>
                <a:path extrusionOk="0" h="120000" w="12000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6"/>
            <p:cNvSpPr/>
            <p:nvPr/>
          </p:nvSpPr>
          <p:spPr>
            <a:xfrm>
              <a:off x="3978275" y="4949825"/>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6"/>
            <p:cNvSpPr/>
            <p:nvPr/>
          </p:nvSpPr>
          <p:spPr>
            <a:xfrm>
              <a:off x="3978275" y="5041900"/>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6"/>
            <p:cNvSpPr/>
            <p:nvPr/>
          </p:nvSpPr>
          <p:spPr>
            <a:xfrm>
              <a:off x="3978275" y="5132388"/>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6"/>
            <p:cNvSpPr/>
            <p:nvPr/>
          </p:nvSpPr>
          <p:spPr>
            <a:xfrm>
              <a:off x="3978275" y="5224463"/>
              <a:ext cx="214200" cy="25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6"/>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6" name="Google Shape;146;p6"/>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7" name="Shape 147"/>
        <p:cNvGrpSpPr/>
        <p:nvPr/>
      </p:nvGrpSpPr>
      <p:grpSpPr>
        <a:xfrm>
          <a:off x="0" y="0"/>
          <a:ext cx="0" cy="0"/>
          <a:chOff x="0" y="0"/>
          <a:chExt cx="0" cy="0"/>
        </a:xfrm>
      </p:grpSpPr>
      <p:sp>
        <p:nvSpPr>
          <p:cNvPr id="148" name="Google Shape;148;p7"/>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1" name="Google Shape;151;p7"/>
          <p:cNvSpPr txBox="1"/>
          <p:nvPr>
            <p:ph idx="1" type="body"/>
          </p:nvPr>
        </p:nvSpPr>
        <p:spPr>
          <a:xfrm>
            <a:off x="45720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2" name="Google Shape;152;p7"/>
          <p:cNvSpPr txBox="1"/>
          <p:nvPr>
            <p:ph idx="2" type="body"/>
          </p:nvPr>
        </p:nvSpPr>
        <p:spPr>
          <a:xfrm>
            <a:off x="219835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3" name="Google Shape;153;p7"/>
          <p:cNvSpPr txBox="1"/>
          <p:nvPr>
            <p:ph idx="3" type="body"/>
          </p:nvPr>
        </p:nvSpPr>
        <p:spPr>
          <a:xfrm>
            <a:off x="393950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4" name="Google Shape;154;p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55" name="Google Shape;155;p7"/>
          <p:cNvGrpSpPr/>
          <p:nvPr/>
        </p:nvGrpSpPr>
        <p:grpSpPr>
          <a:xfrm>
            <a:off x="6405913" y="-12"/>
            <a:ext cx="2347900" cy="2270150"/>
            <a:chOff x="6545263" y="855663"/>
            <a:chExt cx="2347900" cy="2270150"/>
          </a:xfrm>
        </p:grpSpPr>
        <p:sp>
          <p:nvSpPr>
            <p:cNvPr id="156" name="Google Shape;156;p7"/>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7"/>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7"/>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7"/>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7"/>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7"/>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7"/>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7"/>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7"/>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7"/>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7"/>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7"/>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7"/>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 name="Google Shape;169;p7"/>
          <p:cNvGrpSpPr/>
          <p:nvPr/>
        </p:nvGrpSpPr>
        <p:grpSpPr>
          <a:xfrm>
            <a:off x="6707938" y="2948000"/>
            <a:ext cx="1732075" cy="2195488"/>
            <a:chOff x="6662738" y="3806825"/>
            <a:chExt cx="1732075" cy="2195488"/>
          </a:xfrm>
        </p:grpSpPr>
        <p:sp>
          <p:nvSpPr>
            <p:cNvPr id="170" name="Google Shape;170;p7"/>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7"/>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7"/>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7"/>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7"/>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7"/>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7"/>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7"/>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7"/>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7"/>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7"/>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7"/>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7"/>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7"/>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7"/>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7"/>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7"/>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7"/>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 name="Shape 188"/>
        <p:cNvGrpSpPr/>
        <p:nvPr/>
      </p:nvGrpSpPr>
      <p:grpSpPr>
        <a:xfrm>
          <a:off x="0" y="0"/>
          <a:ext cx="0" cy="0"/>
          <a:chOff x="0" y="0"/>
          <a:chExt cx="0" cy="0"/>
        </a:xfrm>
      </p:grpSpPr>
      <p:sp>
        <p:nvSpPr>
          <p:cNvPr id="189" name="Google Shape;189;p8"/>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2" name="Google Shape;192;p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93" name="Google Shape;193;p8"/>
          <p:cNvGrpSpPr/>
          <p:nvPr/>
        </p:nvGrpSpPr>
        <p:grpSpPr>
          <a:xfrm>
            <a:off x="6707938" y="2948000"/>
            <a:ext cx="1732075" cy="2195488"/>
            <a:chOff x="6662738" y="3806825"/>
            <a:chExt cx="1732075" cy="2195488"/>
          </a:xfrm>
        </p:grpSpPr>
        <p:sp>
          <p:nvSpPr>
            <p:cNvPr id="194" name="Google Shape;194;p8"/>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8"/>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8"/>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8"/>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8"/>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8"/>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8"/>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8"/>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8"/>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8"/>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8"/>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8"/>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8"/>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8"/>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8"/>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8"/>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8"/>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8"/>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 name="Google Shape;212;p8"/>
          <p:cNvGrpSpPr/>
          <p:nvPr/>
        </p:nvGrpSpPr>
        <p:grpSpPr>
          <a:xfrm rot="10800000">
            <a:off x="6518888" y="-12"/>
            <a:ext cx="1551087" cy="2468625"/>
            <a:chOff x="715963" y="3538538"/>
            <a:chExt cx="1551087" cy="2468625"/>
          </a:xfrm>
        </p:grpSpPr>
        <p:sp>
          <p:nvSpPr>
            <p:cNvPr id="213" name="Google Shape;213;p8"/>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8"/>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8"/>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8"/>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8"/>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8"/>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8"/>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8"/>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8"/>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8"/>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8"/>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 name="Google Shape;224;p8"/>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5" name="Shape 225"/>
        <p:cNvGrpSpPr/>
        <p:nvPr/>
      </p:nvGrpSpPr>
      <p:grpSpPr>
        <a:xfrm>
          <a:off x="0" y="0"/>
          <a:ext cx="0" cy="0"/>
          <a:chOff x="0" y="0"/>
          <a:chExt cx="0" cy="0"/>
        </a:xfrm>
      </p:grpSpPr>
      <p:sp>
        <p:nvSpPr>
          <p:cNvPr id="226" name="Google Shape;226;p9"/>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txBox="1"/>
          <p:nvPr>
            <p:ph idx="1" type="body"/>
          </p:nvPr>
        </p:nvSpPr>
        <p:spPr>
          <a:xfrm>
            <a:off x="6390750" y="439500"/>
            <a:ext cx="2122500" cy="4264200"/>
          </a:xfrm>
          <a:prstGeom prst="rect">
            <a:avLst/>
          </a:prstGeom>
        </p:spPr>
        <p:txBody>
          <a:bodyPr anchorCtr="0" anchor="ctr" bIns="91425" lIns="91425" spcFirstLastPara="1" rIns="91425" wrap="square" tIns="91425">
            <a:noAutofit/>
          </a:bodyPr>
          <a:lstStyle>
            <a:lvl1pPr indent="-228600" lvl="0" marL="457200">
              <a:spcBef>
                <a:spcPts val="360"/>
              </a:spcBef>
              <a:spcAft>
                <a:spcPts val="0"/>
              </a:spcAft>
              <a:buClr>
                <a:srgbClr val="FFFFFF"/>
              </a:buClr>
              <a:buSzPts val="1800"/>
              <a:buNone/>
              <a:defRPr sz="1800">
                <a:solidFill>
                  <a:srgbClr val="FFFFFF"/>
                </a:solidFill>
              </a:defRPr>
            </a:lvl1pPr>
          </a:lstStyle>
          <a:p/>
        </p:txBody>
      </p:sp>
      <p:sp>
        <p:nvSpPr>
          <p:cNvPr id="229" name="Google Shape;229;p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30" name="Google Shape;230;p9"/>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type="blank">
  <p:cSld name="BLANK">
    <p:spTree>
      <p:nvGrpSpPr>
        <p:cNvPr id="231" name="Shape 231"/>
        <p:cNvGrpSpPr/>
        <p:nvPr/>
      </p:nvGrpSpPr>
      <p:grpSpPr>
        <a:xfrm>
          <a:off x="0" y="0"/>
          <a:ext cx="0" cy="0"/>
          <a:chOff x="0" y="0"/>
          <a:chExt cx="0" cy="0"/>
        </a:xfrm>
      </p:grpSpPr>
      <p:sp>
        <p:nvSpPr>
          <p:cNvPr id="232" name="Google Shape;232;p10"/>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a:off x="0" y="0"/>
            <a:ext cx="4566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35" name="Google Shape;235;p10"/>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p:txBody>
      </p:sp>
      <p:sp>
        <p:nvSpPr>
          <p:cNvPr id="7" name="Google Shape;7;p1"/>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indent="-381000" lvl="1" marL="9144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indent="-381000" lvl="2" marL="13716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indent="-381000" lvl="3" marL="1828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indent="-381000" lvl="4" marL="2286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indent="-381000" lvl="5" marL="27432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indent="-381000" lvl="6" marL="32004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indent="-381000" lvl="7" marL="36576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indent="-381000" lvl="8" marL="4114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validator.w3.org/" TargetMode="External"/><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3"/>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Creating Accessible </a:t>
            </a:r>
            <a:br>
              <a:rPr lang="en"/>
            </a:br>
            <a:r>
              <a:rPr lang="en"/>
              <a:t>Web Pages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457200" y="586975"/>
            <a:ext cx="5138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Robust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6" name="Google Shape;336;p22"/>
          <p:cNvSpPr txBox="1"/>
          <p:nvPr>
            <p:ph idx="1" type="body"/>
          </p:nvPr>
        </p:nvSpPr>
        <p:spPr>
          <a:xfrm>
            <a:off x="457200" y="1407250"/>
            <a:ext cx="5138700" cy="34311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AutoNum type="arabicPeriod"/>
            </a:pPr>
            <a:r>
              <a:rPr lang="en" sz="1900"/>
              <a:t>Maximize compatibility with current and future user agents, including assistive technologies.</a:t>
            </a:r>
            <a:endParaRPr sz="1900"/>
          </a:p>
          <a:p>
            <a:pPr indent="-349250" lvl="1" marL="914400" rtl="0" algn="l">
              <a:spcBef>
                <a:spcPts val="1000"/>
              </a:spcBef>
              <a:spcAft>
                <a:spcPts val="0"/>
              </a:spcAft>
              <a:buClr>
                <a:srgbClr val="398BC9"/>
              </a:buClr>
              <a:buSzPts val="1900"/>
              <a:buAutoNum type="alphaLcPeriod"/>
            </a:pPr>
            <a:r>
              <a:rPr lang="en" sz="1900" u="sng">
                <a:solidFill>
                  <a:srgbClr val="398BC9"/>
                </a:solidFill>
                <a:hlinkClick r:id="rId3">
                  <a:extLst>
                    <a:ext uri="{A12FA001-AC4F-418D-AE19-62706E023703}">
                      <ahyp:hlinkClr val="tx"/>
                    </a:ext>
                  </a:extLst>
                </a:hlinkClick>
              </a:rPr>
              <a:t>https://validator.w3.org/</a:t>
            </a:r>
            <a:endParaRPr sz="1900">
              <a:solidFill>
                <a:srgbClr val="398BC9"/>
              </a:solidFill>
            </a:endParaRPr>
          </a:p>
          <a:p>
            <a:pPr indent="0" lvl="0" marL="457200" rtl="0" algn="l">
              <a:spcBef>
                <a:spcPts val="1000"/>
              </a:spcBef>
              <a:spcAft>
                <a:spcPts val="1000"/>
              </a:spcAft>
              <a:buNone/>
            </a:pPr>
            <a:r>
              <a:t/>
            </a:r>
            <a:endParaRPr sz="1900"/>
          </a:p>
        </p:txBody>
      </p:sp>
      <p:sp>
        <p:nvSpPr>
          <p:cNvPr id="337" name="Google Shape;337;p22"/>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38" name="Google Shape;338;p22"/>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22"/>
          <p:cNvPicPr preferRelativeResize="0"/>
          <p:nvPr/>
        </p:nvPicPr>
        <p:blipFill>
          <a:blip r:embed="rId4">
            <a:alphaModFix/>
          </a:blip>
          <a:stretch>
            <a:fillRect/>
          </a:stretch>
        </p:blipFill>
        <p:spPr>
          <a:xfrm>
            <a:off x="7451212" y="1654950"/>
            <a:ext cx="1504950" cy="914400"/>
          </a:xfrm>
          <a:prstGeom prst="rect">
            <a:avLst/>
          </a:prstGeom>
          <a:noFill/>
          <a:ln>
            <a:noFill/>
          </a:ln>
        </p:spPr>
      </p:pic>
      <p:pic>
        <p:nvPicPr>
          <p:cNvPr id="340" name="Google Shape;340;p22"/>
          <p:cNvPicPr preferRelativeResize="0"/>
          <p:nvPr/>
        </p:nvPicPr>
        <p:blipFill>
          <a:blip r:embed="rId5">
            <a:alphaModFix/>
          </a:blip>
          <a:stretch>
            <a:fillRect/>
          </a:stretch>
        </p:blipFill>
        <p:spPr>
          <a:xfrm>
            <a:off x="6555187" y="2976913"/>
            <a:ext cx="1475314" cy="1787400"/>
          </a:xfrm>
          <a:prstGeom prst="rect">
            <a:avLst/>
          </a:prstGeom>
          <a:noFill/>
          <a:ln>
            <a:noFill/>
          </a:ln>
        </p:spPr>
      </p:pic>
      <p:pic>
        <p:nvPicPr>
          <p:cNvPr id="341" name="Google Shape;341;p22"/>
          <p:cNvPicPr preferRelativeResize="0"/>
          <p:nvPr/>
        </p:nvPicPr>
        <p:blipFill>
          <a:blip r:embed="rId6">
            <a:alphaModFix/>
          </a:blip>
          <a:stretch>
            <a:fillRect/>
          </a:stretch>
        </p:blipFill>
        <p:spPr>
          <a:xfrm>
            <a:off x="6439413" y="376400"/>
            <a:ext cx="942581" cy="127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Accessibility Tools</a:t>
            </a:r>
            <a:endParaRPr/>
          </a:p>
        </p:txBody>
      </p:sp>
      <p:sp>
        <p:nvSpPr>
          <p:cNvPr id="347" name="Google Shape;347;p23"/>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Screen readers</a:t>
            </a:r>
            <a:endParaRPr/>
          </a:p>
          <a:p>
            <a:pPr indent="-381000" lvl="0" marL="457200" rtl="0" algn="l">
              <a:spcBef>
                <a:spcPts val="0"/>
              </a:spcBef>
              <a:spcAft>
                <a:spcPts val="0"/>
              </a:spcAft>
              <a:buSzPts val="2400"/>
              <a:buChar char="▹"/>
            </a:pPr>
            <a:r>
              <a:rPr lang="en"/>
              <a:t>Zoom + Enhanced cursor</a:t>
            </a:r>
            <a:endParaRPr/>
          </a:p>
          <a:p>
            <a:pPr indent="-381000" lvl="0" marL="457200" rtl="0" algn="l">
              <a:spcBef>
                <a:spcPts val="0"/>
              </a:spcBef>
              <a:spcAft>
                <a:spcPts val="0"/>
              </a:spcAft>
              <a:buSzPts val="2400"/>
              <a:buChar char="▹"/>
            </a:pPr>
            <a:r>
              <a:rPr lang="en"/>
              <a:t>Contrast checkers</a:t>
            </a:r>
            <a:endParaRPr/>
          </a:p>
          <a:p>
            <a:pPr indent="-381000" lvl="0" marL="457200" rtl="0" algn="l">
              <a:spcBef>
                <a:spcPts val="0"/>
              </a:spcBef>
              <a:spcAft>
                <a:spcPts val="0"/>
              </a:spcAft>
              <a:buSzPts val="2400"/>
              <a:buChar char="▹"/>
            </a:pPr>
            <a:r>
              <a:rPr lang="en"/>
              <a:t>Keyboard navigation</a:t>
            </a:r>
            <a:endParaRPr/>
          </a:p>
          <a:p>
            <a:pPr indent="-381000" lvl="0" marL="457200" rtl="0" algn="l">
              <a:spcBef>
                <a:spcPts val="0"/>
              </a:spcBef>
              <a:spcAft>
                <a:spcPts val="0"/>
              </a:spcAft>
              <a:buSzPts val="2400"/>
              <a:buChar char="▹"/>
            </a:pPr>
            <a:r>
              <a:rPr lang="en"/>
              <a:t>Lighthouse</a:t>
            </a:r>
            <a:endParaRPr/>
          </a:p>
          <a:p>
            <a:pPr indent="-381000" lvl="0" marL="457200" rtl="0" algn="l">
              <a:spcBef>
                <a:spcPts val="0"/>
              </a:spcBef>
              <a:spcAft>
                <a:spcPts val="0"/>
              </a:spcAft>
              <a:buSzPts val="2400"/>
              <a:buChar char="▹"/>
            </a:pPr>
            <a:r>
              <a:rPr lang="en"/>
              <a:t>Validators</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348" name="Google Shape;348;p23"/>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4"/>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 Readers</a:t>
            </a:r>
            <a:endParaRPr/>
          </a:p>
        </p:txBody>
      </p:sp>
      <p:sp>
        <p:nvSpPr>
          <p:cNvPr id="355" name="Google Shape;355;p24"/>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Read the page content out loud</a:t>
            </a:r>
            <a:endParaRPr/>
          </a:p>
          <a:p>
            <a:pPr indent="-381000" lvl="0" marL="457200" rtl="0" algn="l">
              <a:spcBef>
                <a:spcPts val="1000"/>
              </a:spcBef>
              <a:spcAft>
                <a:spcPts val="0"/>
              </a:spcAft>
              <a:buSzPts val="2400"/>
              <a:buChar char="▹"/>
            </a:pPr>
            <a:r>
              <a:rPr lang="en"/>
              <a:t>Display the content as braille</a:t>
            </a:r>
            <a:endParaRPr/>
          </a:p>
          <a:p>
            <a:pPr indent="-381000" lvl="0" marL="457200" rtl="0" algn="l">
              <a:spcBef>
                <a:spcPts val="1000"/>
              </a:spcBef>
              <a:spcAft>
                <a:spcPts val="0"/>
              </a:spcAft>
              <a:buSzPts val="2400"/>
              <a:buChar char="▹"/>
            </a:pPr>
            <a:r>
              <a:rPr lang="en"/>
              <a:t>Run with keyboard commands</a:t>
            </a:r>
            <a:endParaRPr/>
          </a:p>
          <a:p>
            <a:pPr indent="-381000" lvl="0" marL="457200" rtl="0" algn="l">
              <a:spcBef>
                <a:spcPts val="1000"/>
              </a:spcBef>
              <a:spcAft>
                <a:spcPts val="0"/>
              </a:spcAft>
              <a:buSzPts val="2400"/>
              <a:buChar char="▹"/>
            </a:pPr>
            <a:r>
              <a:rPr lang="en"/>
              <a:t>Reliant on semantic HTML and accessibility attributes</a:t>
            </a:r>
            <a:endParaRPr/>
          </a:p>
          <a:p>
            <a:pPr indent="-368300" lvl="0" marL="457200" rtl="0" algn="l">
              <a:spcBef>
                <a:spcPts val="1000"/>
              </a:spcBef>
              <a:spcAft>
                <a:spcPts val="1000"/>
              </a:spcAft>
              <a:buClr>
                <a:srgbClr val="398BC9"/>
              </a:buClr>
              <a:buSzPts val="2200"/>
              <a:buChar char="▹"/>
            </a:pPr>
            <a:r>
              <a:rPr lang="en" sz="2200">
                <a:solidFill>
                  <a:srgbClr val="398BC9"/>
                </a:solidFill>
              </a:rPr>
              <a:t>https://www.smashingmagazine.com/2019/02/accessibility-webinar</a:t>
            </a:r>
            <a:endParaRPr sz="2200">
              <a:solidFill>
                <a:srgbClr val="398BC9"/>
              </a:solidFill>
            </a:endParaRPr>
          </a:p>
        </p:txBody>
      </p:sp>
      <p:pic>
        <p:nvPicPr>
          <p:cNvPr id="356" name="Google Shape;356;p24"/>
          <p:cNvPicPr preferRelativeResize="0"/>
          <p:nvPr/>
        </p:nvPicPr>
        <p:blipFill>
          <a:blip r:embed="rId3">
            <a:alphaModFix/>
          </a:blip>
          <a:stretch>
            <a:fillRect/>
          </a:stretch>
        </p:blipFill>
        <p:spPr>
          <a:xfrm>
            <a:off x="6928476" y="557525"/>
            <a:ext cx="1457325" cy="1609725"/>
          </a:xfrm>
          <a:prstGeom prst="rect">
            <a:avLst/>
          </a:prstGeom>
          <a:noFill/>
          <a:ln>
            <a:noFill/>
          </a:ln>
        </p:spPr>
      </p:pic>
      <p:pic>
        <p:nvPicPr>
          <p:cNvPr id="357" name="Google Shape;357;p24"/>
          <p:cNvPicPr preferRelativeResize="0"/>
          <p:nvPr/>
        </p:nvPicPr>
        <p:blipFill>
          <a:blip r:embed="rId4">
            <a:alphaModFix/>
          </a:blip>
          <a:stretch>
            <a:fillRect/>
          </a:stretch>
        </p:blipFill>
        <p:spPr>
          <a:xfrm>
            <a:off x="7017838" y="3074325"/>
            <a:ext cx="942581" cy="127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Enhanced Cursor</a:t>
            </a:r>
            <a:endParaRPr/>
          </a:p>
        </p:txBody>
      </p:sp>
      <p:sp>
        <p:nvSpPr>
          <p:cNvPr id="364" name="Google Shape;364;p25"/>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Ctrl + +, Ctrl + -</a:t>
            </a:r>
            <a:endParaRPr/>
          </a:p>
          <a:p>
            <a:pPr indent="-381000" lvl="0" marL="457200" rtl="0" algn="l">
              <a:spcBef>
                <a:spcPts val="1000"/>
              </a:spcBef>
              <a:spcAft>
                <a:spcPts val="0"/>
              </a:spcAft>
              <a:buSzPts val="2400"/>
              <a:buChar char="▹"/>
            </a:pPr>
            <a:r>
              <a:rPr lang="en"/>
              <a:t>Browser/OS settings</a:t>
            </a:r>
            <a:endParaRPr/>
          </a:p>
          <a:p>
            <a:pPr indent="-381000" lvl="0" marL="457200" rtl="0" algn="l">
              <a:spcBef>
                <a:spcPts val="1000"/>
              </a:spcBef>
              <a:spcAft>
                <a:spcPts val="0"/>
              </a:spcAft>
              <a:buSzPts val="2400"/>
              <a:buChar char="▹"/>
            </a:pPr>
            <a:r>
              <a:rPr lang="en"/>
              <a:t>Cursor based magnified areas</a:t>
            </a:r>
            <a:endParaRPr/>
          </a:p>
          <a:p>
            <a:pPr indent="-381000" lvl="0" marL="457200" rtl="0" algn="l">
              <a:spcBef>
                <a:spcPts val="1000"/>
              </a:spcBef>
              <a:spcAft>
                <a:spcPts val="0"/>
              </a:spcAft>
              <a:buSzPts val="2400"/>
              <a:buChar char="▹"/>
            </a:pPr>
            <a:r>
              <a:rPr lang="en"/>
              <a:t>Larger cursor on mouse move</a:t>
            </a:r>
            <a:endParaRPr/>
          </a:p>
          <a:p>
            <a:pPr indent="0" lvl="0" marL="457200" rtl="0" algn="l">
              <a:spcBef>
                <a:spcPts val="1000"/>
              </a:spcBef>
              <a:spcAft>
                <a:spcPts val="1000"/>
              </a:spcAft>
              <a:buNone/>
            </a:pPr>
            <a:r>
              <a:t/>
            </a:r>
            <a:endParaRPr sz="2200">
              <a:solidFill>
                <a:srgbClr val="398BC9"/>
              </a:solidFill>
            </a:endParaRPr>
          </a:p>
        </p:txBody>
      </p:sp>
      <p:pic>
        <p:nvPicPr>
          <p:cNvPr id="365" name="Google Shape;365;p25"/>
          <p:cNvPicPr preferRelativeResize="0"/>
          <p:nvPr/>
        </p:nvPicPr>
        <p:blipFill>
          <a:blip r:embed="rId3">
            <a:alphaModFix/>
          </a:blip>
          <a:stretch>
            <a:fillRect/>
          </a:stretch>
        </p:blipFill>
        <p:spPr>
          <a:xfrm>
            <a:off x="6809312" y="881375"/>
            <a:ext cx="1504950" cy="914400"/>
          </a:xfrm>
          <a:prstGeom prst="rect">
            <a:avLst/>
          </a:prstGeom>
          <a:noFill/>
          <a:ln>
            <a:noFill/>
          </a:ln>
        </p:spPr>
      </p:pic>
      <p:pic>
        <p:nvPicPr>
          <p:cNvPr id="366" name="Google Shape;366;p25"/>
          <p:cNvPicPr preferRelativeResize="0"/>
          <p:nvPr/>
        </p:nvPicPr>
        <p:blipFill>
          <a:blip r:embed="rId4">
            <a:alphaModFix/>
          </a:blip>
          <a:stretch>
            <a:fillRect/>
          </a:stretch>
        </p:blipFill>
        <p:spPr>
          <a:xfrm>
            <a:off x="7212977" y="2885875"/>
            <a:ext cx="1103250" cy="1636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6"/>
          <p:cNvSpPr/>
          <p:nvPr/>
        </p:nvSpPr>
        <p:spPr>
          <a:xfrm>
            <a:off x="6295650" y="-24700"/>
            <a:ext cx="29379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Contrast checkers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73" name="Google Shape;373;p26"/>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D9D9D9"/>
              </a:buClr>
              <a:buSzPts val="2400"/>
              <a:buChar char="▹"/>
            </a:pPr>
            <a:r>
              <a:rPr lang="en">
                <a:solidFill>
                  <a:srgbClr val="D9D9D9"/>
                </a:solidFill>
              </a:rPr>
              <a:t>Hello this is hard to read</a:t>
            </a:r>
            <a:endParaRPr>
              <a:solidFill>
                <a:srgbClr val="D9D9D9"/>
              </a:solidFill>
            </a:endParaRPr>
          </a:p>
          <a:p>
            <a:pPr indent="-381000" lvl="0" marL="457200" rtl="0" algn="l">
              <a:spcBef>
                <a:spcPts val="1000"/>
              </a:spcBef>
              <a:spcAft>
                <a:spcPts val="0"/>
              </a:spcAft>
              <a:buSzPts val="2400"/>
              <a:buChar char="▹"/>
            </a:pPr>
            <a:r>
              <a:rPr lang="en"/>
              <a:t>This is much easier to read</a:t>
            </a:r>
            <a:endParaRPr/>
          </a:p>
          <a:p>
            <a:pPr indent="-381000" lvl="0" marL="457200" rtl="0" algn="l">
              <a:spcBef>
                <a:spcPts val="1000"/>
              </a:spcBef>
              <a:spcAft>
                <a:spcPts val="0"/>
              </a:spcAft>
              <a:buSzPts val="2400"/>
              <a:buChar char="▹"/>
            </a:pPr>
            <a:r>
              <a:rPr lang="en"/>
              <a:t>Font family, size and weight can have an impact on legibility too.</a:t>
            </a:r>
            <a:endParaRPr/>
          </a:p>
          <a:p>
            <a:pPr indent="-381000" lvl="0" marL="457200" rtl="0" algn="l">
              <a:spcBef>
                <a:spcPts val="1000"/>
              </a:spcBef>
              <a:spcAft>
                <a:spcPts val="0"/>
              </a:spcAft>
              <a:buSzPts val="2400"/>
              <a:buChar char="▹"/>
            </a:pPr>
            <a:r>
              <a:rPr lang="en"/>
              <a:t>Sometimes you’ll have to compromise on your design to make it accessible</a:t>
            </a:r>
            <a:endParaRPr/>
          </a:p>
          <a:p>
            <a:pPr indent="0" lvl="0" marL="457200" rtl="0" algn="l">
              <a:spcBef>
                <a:spcPts val="1000"/>
              </a:spcBef>
              <a:spcAft>
                <a:spcPts val="1000"/>
              </a:spcAft>
              <a:buNone/>
            </a:pPr>
            <a:r>
              <a:t/>
            </a:r>
            <a:endParaRPr sz="2200">
              <a:solidFill>
                <a:srgbClr val="398BC9"/>
              </a:solidFill>
            </a:endParaRPr>
          </a:p>
        </p:txBody>
      </p:sp>
      <p:pic>
        <p:nvPicPr>
          <p:cNvPr id="374" name="Google Shape;374;p26"/>
          <p:cNvPicPr preferRelativeResize="0"/>
          <p:nvPr/>
        </p:nvPicPr>
        <p:blipFill>
          <a:blip r:embed="rId3">
            <a:alphaModFix/>
          </a:blip>
          <a:stretch>
            <a:fillRect/>
          </a:stretch>
        </p:blipFill>
        <p:spPr>
          <a:xfrm>
            <a:off x="6809312" y="881375"/>
            <a:ext cx="1504950" cy="914400"/>
          </a:xfrm>
          <a:prstGeom prst="rect">
            <a:avLst/>
          </a:prstGeom>
          <a:noFill/>
          <a:ln>
            <a:noFill/>
          </a:ln>
        </p:spPr>
      </p:pic>
      <p:sp>
        <p:nvSpPr>
          <p:cNvPr id="375" name="Google Shape;375;p26"/>
          <p:cNvSpPr/>
          <p:nvPr/>
        </p:nvSpPr>
        <p:spPr>
          <a:xfrm>
            <a:off x="8686500" y="1268175"/>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7"/>
          <p:cNvSpPr/>
          <p:nvPr/>
        </p:nvSpPr>
        <p:spPr>
          <a:xfrm>
            <a:off x="6295650" y="-24700"/>
            <a:ext cx="2937900" cy="52149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Keyboard navigation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3" name="Google Shape;383;p27"/>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Unplug your mouse for a day!</a:t>
            </a:r>
            <a:endParaRPr/>
          </a:p>
          <a:p>
            <a:pPr indent="-381000" lvl="0" marL="457200" rtl="0" algn="l">
              <a:spcBef>
                <a:spcPts val="1000"/>
              </a:spcBef>
              <a:spcAft>
                <a:spcPts val="0"/>
              </a:spcAft>
              <a:buSzPts val="2400"/>
              <a:buChar char="▹"/>
            </a:pPr>
            <a:r>
              <a:rPr lang="en"/>
              <a:t>Not all elements are equally easy to use</a:t>
            </a:r>
            <a:endParaRPr/>
          </a:p>
          <a:p>
            <a:pPr indent="-381000" lvl="0" marL="457200" rtl="0" algn="l">
              <a:spcBef>
                <a:spcPts val="1000"/>
              </a:spcBef>
              <a:spcAft>
                <a:spcPts val="0"/>
              </a:spcAft>
              <a:buSzPts val="2400"/>
              <a:buChar char="▹"/>
            </a:pPr>
            <a:r>
              <a:rPr lang="en"/>
              <a:t>Sometimes you’ll have to compromise on your design to make it accessible</a:t>
            </a:r>
            <a:endParaRPr/>
          </a:p>
          <a:p>
            <a:pPr indent="0" lvl="0" marL="457200" rtl="0" algn="l">
              <a:spcBef>
                <a:spcPts val="1000"/>
              </a:spcBef>
              <a:spcAft>
                <a:spcPts val="1000"/>
              </a:spcAft>
              <a:buNone/>
            </a:pPr>
            <a:r>
              <a:t/>
            </a:r>
            <a:endParaRPr sz="2200">
              <a:solidFill>
                <a:srgbClr val="398BC9"/>
              </a:solidFill>
            </a:endParaRPr>
          </a:p>
        </p:txBody>
      </p:sp>
      <p:sp>
        <p:nvSpPr>
          <p:cNvPr id="384" name="Google Shape;384;p27"/>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27"/>
          <p:cNvPicPr preferRelativeResize="0"/>
          <p:nvPr/>
        </p:nvPicPr>
        <p:blipFill>
          <a:blip r:embed="rId3">
            <a:alphaModFix/>
          </a:blip>
          <a:stretch>
            <a:fillRect/>
          </a:stretch>
        </p:blipFill>
        <p:spPr>
          <a:xfrm>
            <a:off x="7442076" y="175263"/>
            <a:ext cx="1457325" cy="1609725"/>
          </a:xfrm>
          <a:prstGeom prst="rect">
            <a:avLst/>
          </a:prstGeom>
          <a:noFill/>
          <a:ln>
            <a:noFill/>
          </a:ln>
        </p:spPr>
      </p:pic>
      <p:pic>
        <p:nvPicPr>
          <p:cNvPr id="386" name="Google Shape;386;p27"/>
          <p:cNvPicPr preferRelativeResize="0"/>
          <p:nvPr/>
        </p:nvPicPr>
        <p:blipFill>
          <a:blip r:embed="rId4">
            <a:alphaModFix/>
          </a:blip>
          <a:stretch>
            <a:fillRect/>
          </a:stretch>
        </p:blipFill>
        <p:spPr>
          <a:xfrm>
            <a:off x="6469528" y="2151613"/>
            <a:ext cx="1022840" cy="1278550"/>
          </a:xfrm>
          <a:prstGeom prst="rect">
            <a:avLst/>
          </a:prstGeom>
          <a:noFill/>
          <a:ln>
            <a:noFill/>
          </a:ln>
        </p:spPr>
      </p:pic>
      <p:pic>
        <p:nvPicPr>
          <p:cNvPr id="387" name="Google Shape;387;p27"/>
          <p:cNvPicPr preferRelativeResize="0"/>
          <p:nvPr/>
        </p:nvPicPr>
        <p:blipFill>
          <a:blip r:embed="rId5">
            <a:alphaModFix/>
          </a:blip>
          <a:stretch>
            <a:fillRect/>
          </a:stretch>
        </p:blipFill>
        <p:spPr>
          <a:xfrm>
            <a:off x="7480168" y="3224475"/>
            <a:ext cx="1381125" cy="157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8"/>
          <p:cNvSpPr/>
          <p:nvPr/>
        </p:nvSpPr>
        <p:spPr>
          <a:xfrm>
            <a:off x="6295650" y="-24700"/>
            <a:ext cx="2937900" cy="52149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Lighthouse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4" name="Google Shape;394;p28"/>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28"/>
          <p:cNvPicPr preferRelativeResize="0"/>
          <p:nvPr/>
        </p:nvPicPr>
        <p:blipFill>
          <a:blip r:embed="rId3">
            <a:alphaModFix/>
          </a:blip>
          <a:stretch>
            <a:fillRect/>
          </a:stretch>
        </p:blipFill>
        <p:spPr>
          <a:xfrm>
            <a:off x="3119672" y="11000"/>
            <a:ext cx="7525056" cy="5143500"/>
          </a:xfrm>
          <a:prstGeom prst="rect">
            <a:avLst/>
          </a:prstGeom>
          <a:noFill/>
          <a:ln>
            <a:noFill/>
          </a:ln>
        </p:spPr>
      </p:pic>
      <p:sp>
        <p:nvSpPr>
          <p:cNvPr id="396" name="Google Shape;396;p28"/>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Accessibility tools built into your browser!</a:t>
            </a:r>
            <a:br>
              <a:rPr lang="en"/>
            </a:br>
            <a:endParaRPr/>
          </a:p>
          <a:p>
            <a:pPr indent="-381000" lvl="1" marL="914400" rtl="0" algn="l">
              <a:spcBef>
                <a:spcPts val="1000"/>
              </a:spcBef>
              <a:spcAft>
                <a:spcPts val="0"/>
              </a:spcAft>
              <a:buSzPts val="2400"/>
              <a:buAutoNum type="alphaLcPeriod"/>
            </a:pPr>
            <a:r>
              <a:rPr lang="en"/>
              <a:t>Open Dev Tools (ctrl+shift+i)</a:t>
            </a:r>
            <a:endParaRPr/>
          </a:p>
          <a:p>
            <a:pPr indent="-381000" lvl="1" marL="914400" rtl="0" algn="l">
              <a:spcBef>
                <a:spcPts val="1000"/>
              </a:spcBef>
              <a:spcAft>
                <a:spcPts val="0"/>
              </a:spcAft>
              <a:buSzPts val="2400"/>
              <a:buAutoNum type="alphaLcPeriod"/>
            </a:pPr>
            <a:r>
              <a:rPr lang="en"/>
              <a:t>Select the Lighthouse tab</a:t>
            </a:r>
            <a:endParaRPr/>
          </a:p>
          <a:p>
            <a:pPr indent="-381000" lvl="1" marL="914400" rtl="0" algn="l">
              <a:spcBef>
                <a:spcPts val="1000"/>
              </a:spcBef>
              <a:spcAft>
                <a:spcPts val="0"/>
              </a:spcAft>
              <a:buSzPts val="2400"/>
              <a:buAutoNum type="alphaLcPeriod"/>
            </a:pPr>
            <a:r>
              <a:rPr lang="en"/>
              <a:t>Click “run reports”</a:t>
            </a:r>
            <a:endParaRPr/>
          </a:p>
          <a:p>
            <a:pPr indent="0" lvl="0" marL="457200" rtl="0" algn="l">
              <a:spcBef>
                <a:spcPts val="1000"/>
              </a:spcBef>
              <a:spcAft>
                <a:spcPts val="1000"/>
              </a:spcAft>
              <a:buNone/>
            </a:pPr>
            <a:r>
              <a:t/>
            </a:r>
            <a:endParaRPr sz="2200">
              <a:solidFill>
                <a:srgbClr val="398BC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9"/>
          <p:cNvSpPr txBox="1"/>
          <p:nvPr>
            <p:ph type="ctrTitle"/>
          </p:nvPr>
        </p:nvSpPr>
        <p:spPr>
          <a:xfrm>
            <a:off x="2268250" y="1292050"/>
            <a:ext cx="4472700" cy="28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Designing for </a:t>
            </a:r>
            <a:r>
              <a:rPr lang="en"/>
              <a:t>accessibility</a:t>
            </a:r>
            <a:endParaRPr/>
          </a:p>
          <a:p>
            <a:pPr indent="0" lvl="0" marL="0" rtl="0" algn="ctr">
              <a:spcBef>
                <a:spcPts val="0"/>
              </a:spcBef>
              <a:spcAft>
                <a:spcPts val="0"/>
              </a:spcAft>
              <a:buNone/>
            </a:pPr>
            <a:r>
              <a:rPr lang="en"/>
              <a:t>(a11y)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0"/>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semantic markup!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7" name="Google Shape;407;p30"/>
          <p:cNvSpPr txBox="1"/>
          <p:nvPr>
            <p:ph idx="1" type="body"/>
          </p:nvPr>
        </p:nvSpPr>
        <p:spPr>
          <a:xfrm>
            <a:off x="457200" y="1444525"/>
            <a:ext cx="5138700" cy="148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Use the html tag that is named for what it does, don’t rely on the generic ‘div’ element. Eg -</a:t>
            </a:r>
            <a:endParaRPr/>
          </a:p>
          <a:p>
            <a:pPr indent="0" lvl="0" marL="914400" rtl="0" algn="l">
              <a:spcBef>
                <a:spcPts val="1000"/>
              </a:spcBef>
              <a:spcAft>
                <a:spcPts val="0"/>
              </a:spcAft>
              <a:buNone/>
            </a:pPr>
            <a:r>
              <a:t/>
            </a:r>
            <a:endParaRPr/>
          </a:p>
          <a:p>
            <a:pPr indent="0" lvl="0" marL="457200" rtl="0" algn="l">
              <a:spcBef>
                <a:spcPts val="1000"/>
              </a:spcBef>
              <a:spcAft>
                <a:spcPts val="1000"/>
              </a:spcAft>
              <a:buNone/>
            </a:pPr>
            <a:r>
              <a:t/>
            </a:r>
            <a:endParaRPr sz="2200">
              <a:solidFill>
                <a:srgbClr val="398BC9"/>
              </a:solidFill>
            </a:endParaRPr>
          </a:p>
        </p:txBody>
      </p:sp>
      <p:sp>
        <p:nvSpPr>
          <p:cNvPr id="408" name="Google Shape;408;p30"/>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txBox="1"/>
          <p:nvPr/>
        </p:nvSpPr>
        <p:spPr>
          <a:xfrm>
            <a:off x="131675" y="2777425"/>
            <a:ext cx="3000000" cy="2047200"/>
          </a:xfrm>
          <a:prstGeom prst="rect">
            <a:avLst/>
          </a:prstGeom>
          <a:noFill/>
          <a:ln>
            <a:noFill/>
          </a:ln>
        </p:spPr>
        <p:txBody>
          <a:bodyPr anchorCtr="0" anchor="t" bIns="91425" lIns="91425" spcFirstLastPara="1" rIns="91425" wrap="square" tIns="91425">
            <a:spAutoFit/>
          </a:bodyPr>
          <a:lstStyle/>
          <a:p>
            <a:pPr indent="-381000" lvl="1" marL="914400" rtl="0" algn="l">
              <a:spcBef>
                <a:spcPts val="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header</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main</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footer</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h1 </a:t>
            </a:r>
            <a:r>
              <a:rPr lang="en" sz="2400">
                <a:solidFill>
                  <a:srgbClr val="8184D9"/>
                </a:solidFill>
                <a:latin typeface="Barlow Light"/>
                <a:ea typeface="Barlow Light"/>
                <a:cs typeface="Barlow Light"/>
                <a:sym typeface="Barlow Light"/>
              </a:rPr>
              <a:t>through</a:t>
            </a:r>
            <a:r>
              <a:rPr lang="en" sz="2400">
                <a:solidFill>
                  <a:schemeClr val="dk1"/>
                </a:solidFill>
                <a:latin typeface="Barlow Light"/>
                <a:ea typeface="Barlow Light"/>
                <a:cs typeface="Barlow Light"/>
                <a:sym typeface="Barlow Light"/>
              </a:rPr>
              <a:t> h6</a:t>
            </a:r>
            <a:endParaRPr/>
          </a:p>
        </p:txBody>
      </p:sp>
      <p:sp>
        <p:nvSpPr>
          <p:cNvPr id="410" name="Google Shape;410;p30"/>
          <p:cNvSpPr txBox="1"/>
          <p:nvPr/>
        </p:nvSpPr>
        <p:spPr>
          <a:xfrm>
            <a:off x="3072000" y="2777425"/>
            <a:ext cx="3000000" cy="2047200"/>
          </a:xfrm>
          <a:prstGeom prst="rect">
            <a:avLst/>
          </a:prstGeom>
          <a:noFill/>
          <a:ln>
            <a:noFill/>
          </a:ln>
        </p:spPr>
        <p:txBody>
          <a:bodyPr anchorCtr="0" anchor="t" bIns="91425" lIns="91425" spcFirstLastPara="1" rIns="91425" wrap="square" tIns="91425">
            <a:spAutoFit/>
          </a:bodyPr>
          <a:lstStyle/>
          <a:p>
            <a:pPr indent="-381000" lvl="1" marL="914400" rtl="0" algn="l">
              <a:spcBef>
                <a:spcPts val="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nav</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article</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paragraph</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button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1"/>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break the </a:t>
            </a:r>
            <a:r>
              <a:rPr lang="en"/>
              <a:t>heading hierarchy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6" name="Google Shape;416;p31"/>
          <p:cNvSpPr txBox="1"/>
          <p:nvPr>
            <p:ph idx="1" type="body"/>
          </p:nvPr>
        </p:nvSpPr>
        <p:spPr>
          <a:xfrm>
            <a:off x="457200" y="1802275"/>
            <a:ext cx="5138700" cy="2880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Heading tags (h1, h2, etc) are named for a reason!</a:t>
            </a:r>
            <a:endParaRPr/>
          </a:p>
          <a:p>
            <a:pPr indent="-381000" lvl="0" marL="457200" rtl="0" algn="l">
              <a:spcBef>
                <a:spcPts val="1000"/>
              </a:spcBef>
              <a:spcAft>
                <a:spcPts val="0"/>
              </a:spcAft>
              <a:buSzPts val="2400"/>
              <a:buChar char="▹"/>
            </a:pPr>
            <a:r>
              <a:rPr lang="en"/>
              <a:t>Do not skip heading numbers</a:t>
            </a:r>
            <a:endParaRPr/>
          </a:p>
          <a:p>
            <a:pPr indent="0" lvl="0" marL="914400" rtl="0" algn="l">
              <a:spcBef>
                <a:spcPts val="1000"/>
              </a:spcBef>
              <a:spcAft>
                <a:spcPts val="0"/>
              </a:spcAft>
              <a:buNone/>
            </a:pPr>
            <a:r>
              <a:t/>
            </a:r>
            <a:endParaRPr/>
          </a:p>
          <a:p>
            <a:pPr indent="0" lvl="0" marL="457200" rtl="0" algn="l">
              <a:spcBef>
                <a:spcPts val="1000"/>
              </a:spcBef>
              <a:spcAft>
                <a:spcPts val="1000"/>
              </a:spcAft>
              <a:buNone/>
            </a:pPr>
            <a:r>
              <a:t/>
            </a:r>
            <a:endParaRPr sz="2200">
              <a:solidFill>
                <a:srgbClr val="398BC9"/>
              </a:solidFill>
            </a:endParaRPr>
          </a:p>
        </p:txBody>
      </p:sp>
      <p:sp>
        <p:nvSpPr>
          <p:cNvPr id="417" name="Google Shape;417;p31"/>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4"/>
          <p:cNvSpPr txBox="1"/>
          <p:nvPr>
            <p:ph type="title"/>
          </p:nvPr>
        </p:nvSpPr>
        <p:spPr>
          <a:xfrm>
            <a:off x="457200" y="586975"/>
            <a:ext cx="5138700" cy="131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Web content is written in hypertext markup language</a:t>
            </a:r>
            <a:endParaRPr sz="2900"/>
          </a:p>
          <a:p>
            <a:pPr indent="0" lvl="0" marL="0" rtl="0" algn="l">
              <a:spcBef>
                <a:spcPts val="0"/>
              </a:spcBef>
              <a:spcAft>
                <a:spcPts val="0"/>
              </a:spcAft>
              <a:buNone/>
            </a:pPr>
            <a:r>
              <a:rPr lang="en" sz="2900"/>
              <a:t>(HTML!)</a:t>
            </a:r>
            <a:endParaRPr sz="2900"/>
          </a:p>
        </p:txBody>
      </p:sp>
      <p:sp>
        <p:nvSpPr>
          <p:cNvPr id="256" name="Google Shape;256;p14"/>
          <p:cNvSpPr txBox="1"/>
          <p:nvPr>
            <p:ph idx="1" type="body"/>
          </p:nvPr>
        </p:nvSpPr>
        <p:spPr>
          <a:xfrm>
            <a:off x="457200" y="2012675"/>
            <a:ext cx="5138700" cy="2825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&lt;!doctype</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html</a:t>
            </a:r>
            <a:r>
              <a:rPr lang="en" sz="1300">
                <a:solidFill>
                  <a:srgbClr val="398BC9"/>
                </a:solidFill>
                <a:highlight>
                  <a:srgbClr val="FFFFFF"/>
                </a:highlight>
                <a:latin typeface="Consolas"/>
                <a:ea typeface="Consolas"/>
                <a:cs typeface="Consolas"/>
                <a:sym typeface="Consolas"/>
              </a:rPr>
              <a:t>&gt;</a:t>
            </a:r>
            <a:endParaRPr sz="130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&lt;html</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lang</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a:t>
            </a:r>
            <a:r>
              <a:rPr lang="en" sz="1300">
                <a:solidFill>
                  <a:srgbClr val="398BC9"/>
                </a:solidFill>
                <a:highlight>
                  <a:srgbClr val="FFFFFF"/>
                </a:highlight>
                <a:latin typeface="Consolas"/>
                <a:ea typeface="Consolas"/>
                <a:cs typeface="Consolas"/>
                <a:sym typeface="Consolas"/>
              </a:rPr>
              <a:t>&gt;</a:t>
            </a:r>
            <a:endParaRPr sz="1300">
              <a:solidFill>
                <a:srgbClr val="1A1A1A"/>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&lt;head&gt;</a:t>
            </a:r>
            <a:endParaRPr sz="130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&lt;title&gt;</a:t>
            </a:r>
            <a:r>
              <a:rPr lang="en" sz="1300">
                <a:solidFill>
                  <a:srgbClr val="000000"/>
                </a:solidFill>
                <a:highlight>
                  <a:srgbClr val="FFFFFF"/>
                </a:highlight>
                <a:latin typeface="Consolas"/>
                <a:ea typeface="Consolas"/>
                <a:cs typeface="Consolas"/>
                <a:sym typeface="Consolas"/>
              </a:rPr>
              <a:t>My website</a:t>
            </a:r>
            <a:r>
              <a:rPr lang="en" sz="1300">
                <a:solidFill>
                  <a:srgbClr val="398BC9"/>
                </a:solidFill>
                <a:highlight>
                  <a:srgbClr val="FFFFFF"/>
                </a:highlight>
                <a:latin typeface="Consolas"/>
                <a:ea typeface="Consolas"/>
                <a:cs typeface="Consolas"/>
                <a:sym typeface="Consolas"/>
              </a:rPr>
              <a:t>&lt;/title&gt;</a:t>
            </a:r>
            <a:endParaRPr sz="130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&lt;/head&gt;</a:t>
            </a:r>
            <a:endParaRPr sz="1300">
              <a:solidFill>
                <a:srgbClr val="1A1A1A"/>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&lt;body&gt;</a:t>
            </a:r>
            <a:endParaRPr sz="130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&lt;h1&gt;</a:t>
            </a:r>
            <a:r>
              <a:rPr lang="en" sz="1300">
                <a:solidFill>
                  <a:srgbClr val="1A1A1A"/>
                </a:solidFill>
                <a:highlight>
                  <a:srgbClr val="FFFFFF"/>
                </a:highlight>
                <a:latin typeface="Consolas"/>
                <a:ea typeface="Consolas"/>
                <a:cs typeface="Consolas"/>
                <a:sym typeface="Consolas"/>
              </a:rPr>
              <a:t>Hello world!</a:t>
            </a:r>
            <a:r>
              <a:rPr lang="en" sz="1300">
                <a:solidFill>
                  <a:srgbClr val="398BC9"/>
                </a:solidFill>
                <a:highlight>
                  <a:srgbClr val="FFFFFF"/>
                </a:highlight>
                <a:latin typeface="Consolas"/>
                <a:ea typeface="Consolas"/>
                <a:cs typeface="Consolas"/>
                <a:sym typeface="Consolas"/>
              </a:rPr>
              <a:t>&lt;/h1&gt;</a:t>
            </a:r>
            <a:endParaRPr sz="130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&lt;/body&gt;</a:t>
            </a:r>
            <a:endParaRPr sz="13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398BC9"/>
                </a:solidFill>
                <a:highlight>
                  <a:srgbClr val="FFFFFF"/>
                </a:highlight>
                <a:latin typeface="Consolas"/>
                <a:ea typeface="Consolas"/>
                <a:cs typeface="Consolas"/>
                <a:sym typeface="Consolas"/>
              </a:rPr>
              <a:t>&lt;/html&gt;</a:t>
            </a:r>
            <a:endParaRPr sz="1300">
              <a:solidFill>
                <a:srgbClr val="F8F8F2"/>
              </a:solidFill>
              <a:highlight>
                <a:srgbClr val="5A5475"/>
              </a:highlight>
              <a:latin typeface="Consolas"/>
              <a:ea typeface="Consolas"/>
              <a:cs typeface="Consolas"/>
              <a:sym typeface="Consolas"/>
            </a:endParaRPr>
          </a:p>
        </p:txBody>
      </p:sp>
      <p:sp>
        <p:nvSpPr>
          <p:cNvPr id="257" name="Google Shape;257;p14"/>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2"/>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images responsibly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3" name="Google Shape;423;p32"/>
          <p:cNvSpPr txBox="1"/>
          <p:nvPr>
            <p:ph idx="1" type="body"/>
          </p:nvPr>
        </p:nvSpPr>
        <p:spPr>
          <a:xfrm>
            <a:off x="457200" y="1444525"/>
            <a:ext cx="5138700" cy="3238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Always provide an alt attribute on your img tags</a:t>
            </a:r>
            <a:endParaRPr/>
          </a:p>
          <a:p>
            <a:pPr indent="-381000" lvl="0" marL="457200" rtl="0" algn="l">
              <a:spcBef>
                <a:spcPts val="1000"/>
              </a:spcBef>
              <a:spcAft>
                <a:spcPts val="0"/>
              </a:spcAft>
              <a:buSzPts val="2400"/>
              <a:buChar char="▹"/>
            </a:pPr>
            <a:r>
              <a:rPr lang="en"/>
              <a:t>Write a thorough description of what is in the image, give context about why it was used if necessary</a:t>
            </a:r>
            <a:endParaRPr/>
          </a:p>
          <a:p>
            <a:pPr indent="-381000" lvl="0" marL="457200" rtl="0" algn="l">
              <a:spcBef>
                <a:spcPts val="1000"/>
              </a:spcBef>
              <a:spcAft>
                <a:spcPts val="0"/>
              </a:spcAft>
              <a:buSzPts val="2400"/>
              <a:buChar char="▹"/>
            </a:pPr>
            <a:r>
              <a:rPr lang="en"/>
              <a:t>If an image is purely decorative make it a background image</a:t>
            </a:r>
            <a:endParaRPr/>
          </a:p>
          <a:p>
            <a:pPr indent="0" lvl="0" marL="457200" rtl="0" algn="l">
              <a:spcBef>
                <a:spcPts val="1000"/>
              </a:spcBef>
              <a:spcAft>
                <a:spcPts val="1000"/>
              </a:spcAft>
              <a:buNone/>
            </a:pPr>
            <a:r>
              <a:t/>
            </a:r>
            <a:endParaRPr sz="2200">
              <a:solidFill>
                <a:srgbClr val="398BC9"/>
              </a:solidFill>
            </a:endParaRPr>
          </a:p>
        </p:txBody>
      </p:sp>
      <p:sp>
        <p:nvSpPr>
          <p:cNvPr id="424" name="Google Shape;424;p32"/>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images responsibly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0" name="Google Shape;430;p33"/>
          <p:cNvSpPr txBox="1"/>
          <p:nvPr>
            <p:ph idx="1" type="body"/>
          </p:nvPr>
        </p:nvSpPr>
        <p:spPr>
          <a:xfrm>
            <a:off x="457200" y="1444525"/>
            <a:ext cx="5138700" cy="3238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"cat.jpg"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"Pickle the tabby cat is curled up asleep on a purple carpet. She has brown and grey tabby fur and a white tummy, chin and paws. She is lying on her side with her belly showing to the camera and her head upside down with a front paw resting on her chin"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ctr">
              <a:lnSpc>
                <a:spcPct val="135714"/>
              </a:lnSpc>
              <a:spcBef>
                <a:spcPts val="0"/>
              </a:spcBef>
              <a:spcAft>
                <a:spcPts val="0"/>
              </a:spcAft>
              <a:buNone/>
            </a:pPr>
            <a:r>
              <a:rPr lang="en" sz="3150">
                <a:solidFill>
                  <a:srgbClr val="398BC9"/>
                </a:solidFill>
                <a:highlight>
                  <a:srgbClr val="FFFFFF"/>
                </a:highlight>
                <a:latin typeface="Miriam Libre"/>
                <a:ea typeface="Miriam Libre"/>
                <a:cs typeface="Miriam Libre"/>
                <a:sym typeface="Miriam Libre"/>
              </a:rPr>
              <a:t>VS</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.link_cta</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arrow-icon.png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no-repeat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a:p>
            <a:pPr indent="0" lvl="0" marL="457200" rtl="0" algn="l">
              <a:spcBef>
                <a:spcPts val="1000"/>
              </a:spcBef>
              <a:spcAft>
                <a:spcPts val="1000"/>
              </a:spcAft>
              <a:buNone/>
            </a:pPr>
            <a:r>
              <a:t/>
            </a:r>
            <a:endParaRPr sz="2200">
              <a:solidFill>
                <a:srgbClr val="398BC9"/>
              </a:solidFill>
            </a:endParaRPr>
          </a:p>
        </p:txBody>
      </p:sp>
      <p:sp>
        <p:nvSpPr>
          <p:cNvPr id="431" name="Google Shape;431;p33"/>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098125" y="2353675"/>
            <a:ext cx="3045900" cy="27897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33"/>
          <p:cNvPicPr preferRelativeResize="0"/>
          <p:nvPr/>
        </p:nvPicPr>
        <p:blipFill>
          <a:blip r:embed="rId3">
            <a:alphaModFix/>
          </a:blip>
          <a:stretch>
            <a:fillRect/>
          </a:stretch>
        </p:blipFill>
        <p:spPr>
          <a:xfrm>
            <a:off x="6423712" y="2668250"/>
            <a:ext cx="2455375" cy="2332600"/>
          </a:xfrm>
          <a:prstGeom prst="rect">
            <a:avLst/>
          </a:prstGeom>
          <a:noFill/>
          <a:ln>
            <a:noFill/>
          </a:ln>
        </p:spPr>
      </p:pic>
      <p:pic>
        <p:nvPicPr>
          <p:cNvPr id="434" name="Google Shape;434;p33"/>
          <p:cNvPicPr preferRelativeResize="0"/>
          <p:nvPr/>
        </p:nvPicPr>
        <p:blipFill rotWithShape="1">
          <a:blip r:embed="rId4">
            <a:alphaModFix/>
          </a:blip>
          <a:srcRect b="8003" l="16135" r="-2009" t="6122"/>
          <a:stretch/>
        </p:blipFill>
        <p:spPr>
          <a:xfrm>
            <a:off x="6098125" y="-44298"/>
            <a:ext cx="3258962" cy="24441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4"/>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Accessible Rich Internet Applications (ARIA)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0" name="Google Shape;440;p34"/>
          <p:cNvSpPr txBox="1"/>
          <p:nvPr>
            <p:ph idx="1" type="body"/>
          </p:nvPr>
        </p:nvSpPr>
        <p:spPr>
          <a:xfrm>
            <a:off x="457200" y="3053175"/>
            <a:ext cx="5138700" cy="1629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250">
                <a:solidFill>
                  <a:srgbClr val="398BC9"/>
                </a:solidFill>
                <a:highlight>
                  <a:srgbClr val="FFFFFF"/>
                </a:highlight>
                <a:latin typeface="Consolas"/>
                <a:ea typeface="Consolas"/>
                <a:cs typeface="Consolas"/>
                <a:sym typeface="Consolas"/>
              </a:rPr>
              <a:t>&lt;div</a:t>
            </a: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id</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"percent-loaded"</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role</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"progressbar"</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aria-valuenow</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"75"</a:t>
            </a:r>
            <a:endParaRPr sz="1250">
              <a:solidFill>
                <a:srgbClr val="3F831E"/>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aria-valuemin</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"0"</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aria-valuemax</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"100"</a:t>
            </a:r>
            <a:r>
              <a:rPr lang="en" sz="1250">
                <a:solidFill>
                  <a:srgbClr val="398BC9"/>
                </a:solidFill>
                <a:highlight>
                  <a:srgbClr val="FFFFFF"/>
                </a:highlight>
                <a:latin typeface="Consolas"/>
                <a:ea typeface="Consolas"/>
                <a:cs typeface="Consolas"/>
                <a:sym typeface="Consolas"/>
              </a:rPr>
              <a:t>&gt;</a:t>
            </a:r>
            <a:endParaRPr sz="12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398BC9"/>
                </a:solidFill>
                <a:highlight>
                  <a:srgbClr val="FFFFFF"/>
                </a:highlight>
                <a:latin typeface="Consolas"/>
                <a:ea typeface="Consolas"/>
                <a:cs typeface="Consolas"/>
                <a:sym typeface="Consolas"/>
              </a:rPr>
              <a:t>&lt;/div&gt;</a:t>
            </a:r>
            <a:endParaRPr sz="1250">
              <a:solidFill>
                <a:srgbClr val="398BC9"/>
              </a:solidFill>
              <a:highlight>
                <a:srgbClr val="FFFFFF"/>
              </a:highlight>
              <a:latin typeface="Consolas"/>
              <a:ea typeface="Consolas"/>
              <a:cs typeface="Consolas"/>
              <a:sym typeface="Consolas"/>
            </a:endParaRPr>
          </a:p>
          <a:p>
            <a:pPr indent="0" lvl="0" marL="457200" rtl="0" algn="l">
              <a:spcBef>
                <a:spcPts val="0"/>
              </a:spcBef>
              <a:spcAft>
                <a:spcPts val="0"/>
              </a:spcAft>
              <a:buNone/>
            </a:pPr>
            <a:r>
              <a:t/>
            </a:r>
            <a:endParaRPr/>
          </a:p>
          <a:p>
            <a:pPr indent="0" lvl="0" marL="457200" rtl="0" algn="l">
              <a:spcBef>
                <a:spcPts val="1000"/>
              </a:spcBef>
              <a:spcAft>
                <a:spcPts val="1000"/>
              </a:spcAft>
              <a:buNone/>
            </a:pPr>
            <a:r>
              <a:t/>
            </a:r>
            <a:endParaRPr sz="2200">
              <a:solidFill>
                <a:srgbClr val="398BC9"/>
              </a:solidFill>
            </a:endParaRPr>
          </a:p>
        </p:txBody>
      </p:sp>
      <p:sp>
        <p:nvSpPr>
          <p:cNvPr id="441" name="Google Shape;441;p34"/>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txBox="1"/>
          <p:nvPr>
            <p:ph idx="1" type="body"/>
          </p:nvPr>
        </p:nvSpPr>
        <p:spPr>
          <a:xfrm>
            <a:off x="457200" y="1802275"/>
            <a:ext cx="5138700" cy="928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
              <a:t>Attributes to describe the functionality of an element</a:t>
            </a:r>
            <a:endParaRPr sz="2200">
              <a:solidFill>
                <a:srgbClr val="398BC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txBox="1"/>
          <p:nvPr>
            <p:ph type="ctrTitle"/>
          </p:nvPr>
        </p:nvSpPr>
        <p:spPr>
          <a:xfrm>
            <a:off x="2268250" y="1292050"/>
            <a:ext cx="4472700" cy="28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write some semantic HTML</a:t>
            </a:r>
            <a:endParaRPr/>
          </a:p>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we’ll build</a:t>
            </a:r>
            <a:endParaRPr/>
          </a:p>
        </p:txBody>
      </p:sp>
      <p:sp>
        <p:nvSpPr>
          <p:cNvPr id="453" name="Google Shape;453;p36"/>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txBox="1"/>
          <p:nvPr>
            <p:ph idx="1" type="body"/>
          </p:nvPr>
        </p:nvSpPr>
        <p:spPr>
          <a:xfrm>
            <a:off x="457200" y="1802275"/>
            <a:ext cx="5138700" cy="928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
              <a:t>Let’s have a quick refresh of our semantic html elements and what they’re used for</a:t>
            </a:r>
            <a:endParaRPr sz="2200">
              <a:solidFill>
                <a:srgbClr val="398BC9"/>
              </a:solidFill>
            </a:endParaRPr>
          </a:p>
        </p:txBody>
      </p:sp>
      <p:pic>
        <p:nvPicPr>
          <p:cNvPr id="455" name="Google Shape;455;p36"/>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7"/>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&lt;main&gt;&lt;/main&gt;</a:t>
            </a:r>
            <a:endParaRPr>
              <a:solidFill>
                <a:srgbClr val="6463BD"/>
              </a:solidFill>
            </a:endParaRPr>
          </a:p>
        </p:txBody>
      </p:sp>
      <p:sp>
        <p:nvSpPr>
          <p:cNvPr id="461" name="Google Shape;461;p37"/>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1" type="body"/>
          </p:nvPr>
        </p:nvSpPr>
        <p:spPr>
          <a:xfrm>
            <a:off x="457200" y="1580675"/>
            <a:ext cx="5138700" cy="115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
              <a:t>T</a:t>
            </a:r>
            <a:r>
              <a:rPr lang="en"/>
              <a:t>he dominant content of the &lt;body&gt; of a document. The main content area consists of content that is directly related to or expands upon the central topic of a document, or the central functionality of an application.</a:t>
            </a:r>
            <a:endParaRPr sz="2200">
              <a:solidFill>
                <a:srgbClr val="398BC9"/>
              </a:solidFill>
            </a:endParaRPr>
          </a:p>
        </p:txBody>
      </p:sp>
      <p:pic>
        <p:nvPicPr>
          <p:cNvPr id="463" name="Google Shape;463;p37"/>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8"/>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&lt;header&gt;&lt;/header&gt;</a:t>
            </a:r>
            <a:endParaRPr>
              <a:solidFill>
                <a:srgbClr val="6463BD"/>
              </a:solidFill>
            </a:endParaRPr>
          </a:p>
        </p:txBody>
      </p:sp>
      <p:sp>
        <p:nvSpPr>
          <p:cNvPr id="469" name="Google Shape;469;p38"/>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txBox="1"/>
          <p:nvPr>
            <p:ph idx="1" type="body"/>
          </p:nvPr>
        </p:nvSpPr>
        <p:spPr>
          <a:xfrm>
            <a:off x="457200" y="1580675"/>
            <a:ext cx="5138700" cy="115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introductory content, typically a group of introductory or navigational aids. </a:t>
            </a:r>
            <a:endParaRPr/>
          </a:p>
          <a:p>
            <a:pPr indent="-381000" lvl="0" marL="457200" rtl="0" algn="l">
              <a:spcBef>
                <a:spcPts val="1000"/>
              </a:spcBef>
              <a:spcAft>
                <a:spcPts val="1000"/>
              </a:spcAft>
              <a:buSzPts val="2400"/>
              <a:buChar char="▹"/>
            </a:pPr>
            <a:r>
              <a:rPr lang="en"/>
              <a:t>It may contain some heading elements, a logo, a search form, an author name, and other elements.</a:t>
            </a:r>
            <a:endParaRPr sz="2200">
              <a:solidFill>
                <a:srgbClr val="398BC9"/>
              </a:solidFill>
            </a:endParaRPr>
          </a:p>
        </p:txBody>
      </p:sp>
      <p:pic>
        <p:nvPicPr>
          <p:cNvPr id="471" name="Google Shape;471;p38"/>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9"/>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&lt;footer&gt;&lt;/footer&gt;</a:t>
            </a:r>
            <a:endParaRPr>
              <a:solidFill>
                <a:srgbClr val="6463BD"/>
              </a:solidFill>
            </a:endParaRPr>
          </a:p>
        </p:txBody>
      </p:sp>
      <p:sp>
        <p:nvSpPr>
          <p:cNvPr id="477" name="Google Shape;477;p39"/>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txBox="1"/>
          <p:nvPr>
            <p:ph idx="1" type="body"/>
          </p:nvPr>
        </p:nvSpPr>
        <p:spPr>
          <a:xfrm>
            <a:off x="457200" y="1580675"/>
            <a:ext cx="5138700" cy="115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Usually found at the bottom of the page.</a:t>
            </a:r>
            <a:endParaRPr/>
          </a:p>
          <a:p>
            <a:pPr indent="-381000" lvl="0" marL="457200" rtl="0" algn="l">
              <a:spcBef>
                <a:spcPts val="1000"/>
              </a:spcBef>
              <a:spcAft>
                <a:spcPts val="1000"/>
              </a:spcAft>
              <a:buSzPts val="2400"/>
              <a:buChar char="▹"/>
            </a:pPr>
            <a:r>
              <a:rPr lang="en"/>
              <a:t>A &lt;footer&gt; typically contains information about the author of the section, copyright data or links to related documents.</a:t>
            </a:r>
            <a:endParaRPr/>
          </a:p>
        </p:txBody>
      </p:sp>
      <p:pic>
        <p:nvPicPr>
          <p:cNvPr id="479" name="Google Shape;479;p39"/>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0"/>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&lt;nav&gt;&lt;/nav&gt;</a:t>
            </a:r>
            <a:endParaRPr>
              <a:solidFill>
                <a:srgbClr val="6463BD"/>
              </a:solidFill>
            </a:endParaRPr>
          </a:p>
        </p:txBody>
      </p:sp>
      <p:sp>
        <p:nvSpPr>
          <p:cNvPr id="485" name="Google Shape;485;p40"/>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txBox="1"/>
          <p:nvPr>
            <p:ph idx="1" type="body"/>
          </p:nvPr>
        </p:nvSpPr>
        <p:spPr>
          <a:xfrm>
            <a:off x="457200" y="1360125"/>
            <a:ext cx="5138700" cy="137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a section of a page whose purpose is to provide navigation links, either within the current document or to other documents. </a:t>
            </a:r>
            <a:endParaRPr/>
          </a:p>
          <a:p>
            <a:pPr indent="-381000" lvl="0" marL="457200" rtl="0" algn="l">
              <a:spcBef>
                <a:spcPts val="1000"/>
              </a:spcBef>
              <a:spcAft>
                <a:spcPts val="1000"/>
              </a:spcAft>
              <a:buSzPts val="2400"/>
              <a:buChar char="▹"/>
            </a:pPr>
            <a:r>
              <a:rPr lang="en"/>
              <a:t>Common examples of navigation sections are menus, tables of contents, and indexes.</a:t>
            </a:r>
            <a:endParaRPr/>
          </a:p>
        </p:txBody>
      </p:sp>
      <p:pic>
        <p:nvPicPr>
          <p:cNvPr id="487" name="Google Shape;487;p40"/>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1"/>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&lt;section&gt;&lt;/section&gt;</a:t>
            </a:r>
            <a:endParaRPr>
              <a:solidFill>
                <a:srgbClr val="6463BD"/>
              </a:solidFill>
            </a:endParaRPr>
          </a:p>
        </p:txBody>
      </p:sp>
      <p:sp>
        <p:nvSpPr>
          <p:cNvPr id="493" name="Google Shape;493;p41"/>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txBox="1"/>
          <p:nvPr>
            <p:ph idx="1" type="body"/>
          </p:nvPr>
        </p:nvSpPr>
        <p:spPr>
          <a:xfrm>
            <a:off x="457200" y="1580675"/>
            <a:ext cx="5138700" cy="115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a generic standalone section of a document, which doesn't have a more specific semantic element to represent it. </a:t>
            </a:r>
            <a:endParaRPr/>
          </a:p>
          <a:p>
            <a:pPr indent="-381000" lvl="0" marL="457200" rtl="0" algn="l">
              <a:spcBef>
                <a:spcPts val="1000"/>
              </a:spcBef>
              <a:spcAft>
                <a:spcPts val="1000"/>
              </a:spcAft>
              <a:buSzPts val="2400"/>
              <a:buChar char="▹"/>
            </a:pPr>
            <a:r>
              <a:rPr lang="en"/>
              <a:t>Sections should always have a heading element as their first child.</a:t>
            </a:r>
            <a:endParaRPr/>
          </a:p>
        </p:txBody>
      </p:sp>
      <p:pic>
        <p:nvPicPr>
          <p:cNvPr id="495" name="Google Shape;495;p41"/>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ph type="ctrTitle"/>
          </p:nvPr>
        </p:nvSpPr>
        <p:spPr>
          <a:xfrm>
            <a:off x="2488350" y="1597350"/>
            <a:ext cx="4167300" cy="251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But browsers aren’t the only applications that interpret markup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2"/>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&lt;article&gt;&lt;/article&gt;</a:t>
            </a:r>
            <a:endParaRPr>
              <a:solidFill>
                <a:srgbClr val="6463BD"/>
              </a:solidFill>
            </a:endParaRPr>
          </a:p>
        </p:txBody>
      </p:sp>
      <p:sp>
        <p:nvSpPr>
          <p:cNvPr id="501" name="Google Shape;501;p42"/>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a self-contained collection of elements, </a:t>
            </a:r>
            <a:r>
              <a:rPr lang="en"/>
              <a:t>independent</a:t>
            </a:r>
            <a:r>
              <a:rPr lang="en"/>
              <a:t> of content, which are intended to be reusable or repeated on the page.</a:t>
            </a:r>
            <a:endParaRPr/>
          </a:p>
          <a:p>
            <a:pPr indent="-381000" lvl="0" marL="457200" rtl="0" algn="l">
              <a:spcBef>
                <a:spcPts val="1000"/>
              </a:spcBef>
              <a:spcAft>
                <a:spcPts val="1000"/>
              </a:spcAft>
              <a:buSzPts val="2400"/>
              <a:buChar char="▹"/>
            </a:pPr>
            <a:r>
              <a:rPr lang="en"/>
              <a:t> Examples include: a blog entry, a product card, a user-submitted comment</a:t>
            </a:r>
            <a:endParaRPr/>
          </a:p>
        </p:txBody>
      </p:sp>
      <p:pic>
        <p:nvPicPr>
          <p:cNvPr id="503" name="Google Shape;503;p42"/>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3"/>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&lt;blockquote&gt;&lt;/</a:t>
            </a:r>
            <a:r>
              <a:rPr lang="en">
                <a:solidFill>
                  <a:srgbClr val="6463BD"/>
                </a:solidFill>
              </a:rPr>
              <a:t>blockquote</a:t>
            </a:r>
            <a:r>
              <a:rPr lang="en">
                <a:solidFill>
                  <a:srgbClr val="6463BD"/>
                </a:solidFill>
              </a:rPr>
              <a:t>&gt;</a:t>
            </a:r>
            <a:endParaRPr>
              <a:solidFill>
                <a:srgbClr val="6463BD"/>
              </a:solidFill>
            </a:endParaRPr>
          </a:p>
        </p:txBody>
      </p:sp>
      <p:sp>
        <p:nvSpPr>
          <p:cNvPr id="509" name="Google Shape;509;p43"/>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 Indicates that the enclosed text is an extended quotation. </a:t>
            </a:r>
            <a:endParaRPr/>
          </a:p>
          <a:p>
            <a:pPr indent="-381000" lvl="0" marL="457200" rtl="0" algn="l">
              <a:spcBef>
                <a:spcPts val="1000"/>
              </a:spcBef>
              <a:spcAft>
                <a:spcPts val="1000"/>
              </a:spcAft>
              <a:buSzPts val="2400"/>
              <a:buChar char="▹"/>
            </a:pPr>
            <a:r>
              <a:rPr lang="en"/>
              <a:t> A URL for the source of the quotation may be given using the cite attribute, while a text representation of the source can be given using the &lt;cite&gt; element.</a:t>
            </a:r>
            <a:endParaRPr/>
          </a:p>
        </p:txBody>
      </p:sp>
      <p:pic>
        <p:nvPicPr>
          <p:cNvPr id="511" name="Google Shape;511;p43"/>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4"/>
          <p:cNvSpPr txBox="1"/>
          <p:nvPr>
            <p:ph type="title"/>
          </p:nvPr>
        </p:nvSpPr>
        <p:spPr>
          <a:xfrm>
            <a:off x="457200" y="515725"/>
            <a:ext cx="5543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&lt;h1&gt;&lt;/h1&gt; through &lt;h6&gt;&lt;/h6&gt;</a:t>
            </a:r>
            <a:endParaRPr>
              <a:solidFill>
                <a:srgbClr val="6463BD"/>
              </a:solidFill>
            </a:endParaRPr>
          </a:p>
        </p:txBody>
      </p:sp>
      <p:sp>
        <p:nvSpPr>
          <p:cNvPr id="517" name="Google Shape;517;p44"/>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heading elements represent six levels of section headings. </a:t>
            </a:r>
            <a:endParaRPr/>
          </a:p>
          <a:p>
            <a:pPr indent="-381000" lvl="0" marL="457200" rtl="0" algn="l">
              <a:spcBef>
                <a:spcPts val="1000"/>
              </a:spcBef>
              <a:spcAft>
                <a:spcPts val="0"/>
              </a:spcAft>
              <a:buSzPts val="2400"/>
              <a:buChar char="▹"/>
            </a:pPr>
            <a:r>
              <a:rPr lang="en"/>
              <a:t>&lt;h1&gt; is the highest section level and &lt;h6&gt; is the lowest.</a:t>
            </a:r>
            <a:endParaRPr/>
          </a:p>
          <a:p>
            <a:pPr indent="-381000" lvl="0" marL="457200" rtl="0" algn="l">
              <a:spcBef>
                <a:spcPts val="1000"/>
              </a:spcBef>
              <a:spcAft>
                <a:spcPts val="1000"/>
              </a:spcAft>
              <a:buSzPts val="2400"/>
              <a:buChar char="▹"/>
            </a:pPr>
            <a:r>
              <a:rPr lang="en"/>
              <a:t>Using more than one &lt;h1&gt; is not considered a best practice. Using only one &lt;h1&gt; is beneficial for screenreader users.</a:t>
            </a:r>
            <a:endParaRPr/>
          </a:p>
        </p:txBody>
      </p:sp>
      <p:pic>
        <p:nvPicPr>
          <p:cNvPr id="519" name="Google Shape;519;p44"/>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5"/>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&lt;ul&gt;&lt;/ul&gt;</a:t>
            </a:r>
            <a:endParaRPr>
              <a:solidFill>
                <a:srgbClr val="6463BD"/>
              </a:solidFill>
            </a:endParaRPr>
          </a:p>
        </p:txBody>
      </p:sp>
      <p:sp>
        <p:nvSpPr>
          <p:cNvPr id="525" name="Google Shape;525;p45"/>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Represents an unordered list of items, typically rendered as a bulleted list.</a:t>
            </a:r>
            <a:endParaRPr/>
          </a:p>
          <a:p>
            <a:pPr indent="-381000" lvl="0" marL="457200" rtl="0" algn="l">
              <a:spcBef>
                <a:spcPts val="1000"/>
              </a:spcBef>
              <a:spcAft>
                <a:spcPts val="1000"/>
              </a:spcAft>
              <a:buSzPts val="2400"/>
              <a:buChar char="▹"/>
            </a:pPr>
            <a:r>
              <a:rPr lang="en"/>
              <a:t>Can only contain &lt;li&gt; elements as direct children.</a:t>
            </a:r>
            <a:endParaRPr/>
          </a:p>
        </p:txBody>
      </p:sp>
      <p:pic>
        <p:nvPicPr>
          <p:cNvPr id="527" name="Google Shape;527;p45"/>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6"/>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&lt;ol&gt;&lt;/ol&gt;</a:t>
            </a:r>
            <a:endParaRPr>
              <a:solidFill>
                <a:srgbClr val="6463BD"/>
              </a:solidFill>
            </a:endParaRPr>
          </a:p>
        </p:txBody>
      </p:sp>
      <p:sp>
        <p:nvSpPr>
          <p:cNvPr id="533" name="Google Shape;533;p46"/>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Represents an ordered list of items, typically rendered as a numbered list.</a:t>
            </a:r>
            <a:endParaRPr/>
          </a:p>
          <a:p>
            <a:pPr indent="-381000" lvl="0" marL="457200" rtl="0" algn="l">
              <a:spcBef>
                <a:spcPts val="1000"/>
              </a:spcBef>
              <a:spcAft>
                <a:spcPts val="1000"/>
              </a:spcAft>
              <a:buSzPts val="2400"/>
              <a:buChar char="▹"/>
            </a:pPr>
            <a:r>
              <a:rPr lang="en"/>
              <a:t>Can only contain &lt;li&gt; elements as direct children.</a:t>
            </a:r>
            <a:endParaRPr/>
          </a:p>
        </p:txBody>
      </p:sp>
      <p:pic>
        <p:nvPicPr>
          <p:cNvPr id="535" name="Google Shape;535;p46"/>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7"/>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&lt;li&gt;&lt;/li&gt;</a:t>
            </a:r>
            <a:endParaRPr>
              <a:solidFill>
                <a:srgbClr val="6463BD"/>
              </a:solidFill>
            </a:endParaRPr>
          </a:p>
        </p:txBody>
      </p:sp>
      <p:sp>
        <p:nvSpPr>
          <p:cNvPr id="541" name="Google Shape;541;p47"/>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an item in a list. </a:t>
            </a:r>
            <a:endParaRPr/>
          </a:p>
          <a:p>
            <a:pPr indent="-381000" lvl="0" marL="457200" rtl="0" algn="l">
              <a:spcBef>
                <a:spcPts val="1000"/>
              </a:spcBef>
              <a:spcAft>
                <a:spcPts val="1000"/>
              </a:spcAft>
              <a:buSzPts val="2400"/>
              <a:buChar char="▹"/>
            </a:pPr>
            <a:r>
              <a:rPr lang="en"/>
              <a:t>It must be contained in a parent element of an ordered list (&lt;ol&gt;) or an unordered list (&lt;ul&gt;)</a:t>
            </a:r>
            <a:endParaRPr/>
          </a:p>
        </p:txBody>
      </p:sp>
      <p:pic>
        <p:nvPicPr>
          <p:cNvPr id="543" name="Google Shape;543;p47"/>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8"/>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&lt;p&gt;&lt;/p&gt;</a:t>
            </a:r>
            <a:endParaRPr>
              <a:solidFill>
                <a:srgbClr val="6463BD"/>
              </a:solidFill>
            </a:endParaRPr>
          </a:p>
        </p:txBody>
      </p:sp>
      <p:sp>
        <p:nvSpPr>
          <p:cNvPr id="549" name="Google Shape;549;p48"/>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8"/>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represents a paragraph.</a:t>
            </a:r>
            <a:endParaRPr/>
          </a:p>
          <a:p>
            <a:pPr indent="-381000" lvl="0" marL="457200" rtl="0" algn="l">
              <a:spcBef>
                <a:spcPts val="1000"/>
              </a:spcBef>
              <a:spcAft>
                <a:spcPts val="1000"/>
              </a:spcAft>
              <a:buSzPts val="2400"/>
              <a:buChar char="▹"/>
            </a:pPr>
            <a:r>
              <a:rPr lang="en"/>
              <a:t>Paragraphs are usually represented in visual media as blocks of text separated from adjacent blocks by blank lines</a:t>
            </a:r>
            <a:endParaRPr/>
          </a:p>
        </p:txBody>
      </p:sp>
      <p:pic>
        <p:nvPicPr>
          <p:cNvPr id="551" name="Google Shape;551;p48"/>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&lt;a&gt;&lt;/a&gt;</a:t>
            </a:r>
            <a:endParaRPr>
              <a:solidFill>
                <a:srgbClr val="6463BD"/>
              </a:solidFill>
            </a:endParaRPr>
          </a:p>
        </p:txBody>
      </p:sp>
      <p:sp>
        <p:nvSpPr>
          <p:cNvPr id="557" name="Google Shape;557;p49"/>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
              <a:t>The a</a:t>
            </a:r>
            <a:r>
              <a:rPr lang="en"/>
              <a:t>nchor element, with its href attribute, creates a hyperlink to web pages, files, email addresses, locations in the same page, or anything else a URL can address. </a:t>
            </a:r>
            <a:endParaRPr/>
          </a:p>
        </p:txBody>
      </p:sp>
      <p:pic>
        <p:nvPicPr>
          <p:cNvPr id="559" name="Google Shape;559;p49"/>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0"/>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&lt;div&gt;&lt;/div&gt;</a:t>
            </a:r>
            <a:endParaRPr>
              <a:solidFill>
                <a:srgbClr val="6463BD"/>
              </a:solidFill>
            </a:endParaRPr>
          </a:p>
        </p:txBody>
      </p:sp>
      <p:sp>
        <p:nvSpPr>
          <p:cNvPr id="565" name="Google Shape;565;p50"/>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0"/>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a:t>
            </a:r>
            <a:r>
              <a:rPr lang="en"/>
              <a:t>he generic block element.</a:t>
            </a:r>
            <a:endParaRPr/>
          </a:p>
          <a:p>
            <a:pPr indent="-381000" lvl="0" marL="457200" rtl="0" algn="l">
              <a:spcBef>
                <a:spcPts val="1000"/>
              </a:spcBef>
              <a:spcAft>
                <a:spcPts val="0"/>
              </a:spcAft>
              <a:buSzPts val="2400"/>
              <a:buChar char="▹"/>
            </a:pPr>
            <a:r>
              <a:rPr lang="en"/>
              <a:t>It has no effect on the content or layout until styled in some way using CSS.</a:t>
            </a:r>
            <a:endParaRPr/>
          </a:p>
          <a:p>
            <a:pPr indent="-381000" lvl="0" marL="457200" rtl="0" algn="l">
              <a:spcBef>
                <a:spcPts val="1000"/>
              </a:spcBef>
              <a:spcAft>
                <a:spcPts val="1000"/>
              </a:spcAft>
              <a:buSzPts val="2400"/>
              <a:buChar char="▹"/>
            </a:pPr>
            <a:r>
              <a:rPr lang="en"/>
              <a:t>The &lt;div&gt; element should be used </a:t>
            </a:r>
            <a:r>
              <a:rPr b="1" lang="en">
                <a:latin typeface="Barlow"/>
                <a:ea typeface="Barlow"/>
                <a:cs typeface="Barlow"/>
                <a:sym typeface="Barlow"/>
              </a:rPr>
              <a:t>only</a:t>
            </a:r>
            <a:r>
              <a:rPr lang="en"/>
              <a:t> when no other semantic element (such as &lt;article&gt; or &lt;nav&gt;) is appropriate.</a:t>
            </a:r>
            <a:endParaRPr/>
          </a:p>
        </p:txBody>
      </p:sp>
      <p:pic>
        <p:nvPicPr>
          <p:cNvPr id="567" name="Google Shape;567;p50"/>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1"/>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&lt;span&gt;&lt;/span&gt;</a:t>
            </a:r>
            <a:endParaRPr>
              <a:solidFill>
                <a:srgbClr val="6463BD"/>
              </a:solidFill>
            </a:endParaRPr>
          </a:p>
        </p:txBody>
      </p:sp>
      <p:sp>
        <p:nvSpPr>
          <p:cNvPr id="573" name="Google Shape;573;p51"/>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generic inline element.</a:t>
            </a:r>
            <a:endParaRPr/>
          </a:p>
          <a:p>
            <a:pPr indent="-381000" lvl="0" marL="457200" rtl="0" algn="l">
              <a:spcBef>
                <a:spcPts val="1000"/>
              </a:spcBef>
              <a:spcAft>
                <a:spcPts val="0"/>
              </a:spcAft>
              <a:buSzPts val="2400"/>
              <a:buChar char="▹"/>
            </a:pPr>
            <a:r>
              <a:rPr lang="en"/>
              <a:t>It has no effect on the content or layout until styled in some way using CSS.</a:t>
            </a:r>
            <a:endParaRPr/>
          </a:p>
          <a:p>
            <a:pPr indent="-381000" lvl="0" marL="457200" rtl="0" algn="l">
              <a:spcBef>
                <a:spcPts val="1000"/>
              </a:spcBef>
              <a:spcAft>
                <a:spcPts val="1000"/>
              </a:spcAft>
              <a:buSzPts val="2400"/>
              <a:buChar char="▹"/>
            </a:pPr>
            <a:r>
              <a:rPr lang="en"/>
              <a:t>The &lt;span&gt; element is used to change the style of text inside a paragraph, like </a:t>
            </a:r>
            <a:r>
              <a:rPr lang="en"/>
              <a:t>highlighting</a:t>
            </a:r>
            <a:r>
              <a:rPr lang="en"/>
              <a:t> changing colour  </a:t>
            </a:r>
            <a:endParaRPr/>
          </a:p>
        </p:txBody>
      </p:sp>
      <p:pic>
        <p:nvPicPr>
          <p:cNvPr id="575" name="Google Shape;575;p51"/>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6"/>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900"/>
              <a:t>Accessibility </a:t>
            </a:r>
            <a:endParaRPr sz="4900"/>
          </a:p>
          <a:p>
            <a:pPr indent="0" lvl="0" marL="0" rtl="0" algn="ctr">
              <a:spcBef>
                <a:spcPts val="600"/>
              </a:spcBef>
              <a:spcAft>
                <a:spcPts val="0"/>
              </a:spcAft>
              <a:buNone/>
            </a:pPr>
            <a:r>
              <a:rPr lang="en" sz="4900"/>
              <a:t>affects </a:t>
            </a:r>
            <a:endParaRPr sz="4900"/>
          </a:p>
          <a:p>
            <a:pPr indent="0" lvl="0" marL="0" rtl="0" algn="ctr">
              <a:spcBef>
                <a:spcPts val="600"/>
              </a:spcBef>
              <a:spcAft>
                <a:spcPts val="0"/>
              </a:spcAft>
              <a:buNone/>
            </a:pPr>
            <a:r>
              <a:rPr b="1" lang="en" sz="4900">
                <a:latin typeface="Barlow"/>
                <a:ea typeface="Barlow"/>
                <a:cs typeface="Barlow"/>
                <a:sym typeface="Barlow"/>
              </a:rPr>
              <a:t>everyone</a:t>
            </a:r>
            <a:endParaRPr b="1" sz="4900">
              <a:latin typeface="Barlow"/>
              <a:ea typeface="Barlow"/>
              <a:cs typeface="Barlow"/>
              <a:sym typeface="Barlow"/>
            </a:endParaRPr>
          </a:p>
        </p:txBody>
      </p:sp>
      <p:sp>
        <p:nvSpPr>
          <p:cNvPr id="268" name="Google Shape;268;p16"/>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9" name="Google Shape;269;p16"/>
          <p:cNvSpPr/>
          <p:nvPr/>
        </p:nvSpPr>
        <p:spPr>
          <a:xfrm>
            <a:off x="4073650" y="222200"/>
            <a:ext cx="1020600" cy="57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2"/>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&lt;br&gt;</a:t>
            </a:r>
            <a:endParaRPr>
              <a:solidFill>
                <a:srgbClr val="6463BD"/>
              </a:solidFill>
            </a:endParaRPr>
          </a:p>
        </p:txBody>
      </p:sp>
      <p:sp>
        <p:nvSpPr>
          <p:cNvPr id="581" name="Google Shape;581;p52"/>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P</a:t>
            </a:r>
            <a:r>
              <a:rPr lang="en"/>
              <a:t>roduces a line break in text (carriage-return). </a:t>
            </a:r>
            <a:endParaRPr/>
          </a:p>
          <a:p>
            <a:pPr indent="-381000" lvl="0" marL="457200" rtl="0" algn="l">
              <a:spcBef>
                <a:spcPts val="1000"/>
              </a:spcBef>
              <a:spcAft>
                <a:spcPts val="0"/>
              </a:spcAft>
              <a:buSzPts val="2400"/>
              <a:buChar char="▹"/>
            </a:pPr>
            <a:r>
              <a:rPr lang="en"/>
              <a:t>It is useful for writing a poem or an address, where the division of lines is significant.</a:t>
            </a:r>
            <a:endParaRPr/>
          </a:p>
          <a:p>
            <a:pPr indent="-381000" lvl="0" marL="457200" rtl="0" algn="l">
              <a:spcBef>
                <a:spcPts val="1000"/>
              </a:spcBef>
              <a:spcAft>
                <a:spcPts val="1000"/>
              </a:spcAft>
              <a:buSzPts val="2400"/>
              <a:buChar char="▹"/>
            </a:pPr>
            <a:r>
              <a:rPr lang="en"/>
              <a:t>Should not be used to create styling space</a:t>
            </a:r>
            <a:endParaRPr/>
          </a:p>
        </p:txBody>
      </p:sp>
      <p:pic>
        <p:nvPicPr>
          <p:cNvPr id="583" name="Google Shape;583;p52"/>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3"/>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&lt;img&gt;</a:t>
            </a:r>
            <a:endParaRPr>
              <a:solidFill>
                <a:srgbClr val="6463BD"/>
              </a:solidFill>
            </a:endParaRPr>
          </a:p>
        </p:txBody>
      </p:sp>
      <p:sp>
        <p:nvSpPr>
          <p:cNvPr id="589" name="Google Shape;589;p53"/>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E</a:t>
            </a:r>
            <a:r>
              <a:rPr lang="en"/>
              <a:t>mbeds an image into the document.</a:t>
            </a:r>
            <a:endParaRPr/>
          </a:p>
          <a:p>
            <a:pPr indent="-381000" lvl="0" marL="457200" rtl="0" algn="l">
              <a:spcBef>
                <a:spcPts val="1000"/>
              </a:spcBef>
              <a:spcAft>
                <a:spcPts val="0"/>
              </a:spcAft>
              <a:buSzPts val="2400"/>
              <a:buChar char="▹"/>
            </a:pPr>
            <a:r>
              <a:rPr lang="en"/>
              <a:t>Requires a </a:t>
            </a:r>
            <a:r>
              <a:rPr b="1" lang="en">
                <a:latin typeface="Barlow"/>
                <a:ea typeface="Barlow"/>
                <a:cs typeface="Barlow"/>
                <a:sym typeface="Barlow"/>
              </a:rPr>
              <a:t>src </a:t>
            </a:r>
            <a:r>
              <a:rPr lang="en"/>
              <a:t>attribute which contains the path to the image you want to embed.</a:t>
            </a:r>
            <a:endParaRPr/>
          </a:p>
          <a:p>
            <a:pPr indent="-381000" lvl="0" marL="457200" rtl="0" algn="l">
              <a:spcBef>
                <a:spcPts val="1000"/>
              </a:spcBef>
              <a:spcAft>
                <a:spcPts val="1000"/>
              </a:spcAft>
              <a:buSzPts val="2400"/>
              <a:buChar char="▹"/>
            </a:pPr>
            <a:r>
              <a:rPr lang="en"/>
              <a:t>Should always have a descriptive </a:t>
            </a:r>
            <a:r>
              <a:rPr b="1" lang="en">
                <a:latin typeface="Barlow"/>
                <a:ea typeface="Barlow"/>
                <a:cs typeface="Barlow"/>
                <a:sym typeface="Barlow"/>
              </a:rPr>
              <a:t>alt </a:t>
            </a:r>
            <a:r>
              <a:rPr lang="en"/>
              <a:t>attribute</a:t>
            </a:r>
            <a:endParaRPr/>
          </a:p>
        </p:txBody>
      </p:sp>
      <p:pic>
        <p:nvPicPr>
          <p:cNvPr id="591" name="Google Shape;591;p53"/>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4"/>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Lets structure this page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597" name="Google Shape;597;p54"/>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txBox="1"/>
          <p:nvPr>
            <p:ph idx="1" type="body"/>
          </p:nvPr>
        </p:nvSpPr>
        <p:spPr>
          <a:xfrm>
            <a:off x="457200" y="1286600"/>
            <a:ext cx="2152800" cy="14445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m</a:t>
            </a:r>
            <a:r>
              <a:rPr lang="en" sz="2100"/>
              <a:t>ain</a:t>
            </a:r>
            <a:endParaRPr sz="2100"/>
          </a:p>
          <a:p>
            <a:pPr indent="-361950" lvl="0" marL="457200" rtl="0" algn="l">
              <a:spcBef>
                <a:spcPts val="1000"/>
              </a:spcBef>
              <a:spcAft>
                <a:spcPts val="0"/>
              </a:spcAft>
              <a:buSzPts val="2100"/>
              <a:buChar char="▹"/>
            </a:pPr>
            <a:r>
              <a:rPr lang="en" sz="2100"/>
              <a:t>h</a:t>
            </a:r>
            <a:r>
              <a:rPr lang="en" sz="2100"/>
              <a:t>eader</a:t>
            </a:r>
            <a:endParaRPr sz="2100"/>
          </a:p>
          <a:p>
            <a:pPr indent="-361950" lvl="0" marL="457200" rtl="0" algn="l">
              <a:spcBef>
                <a:spcPts val="1000"/>
              </a:spcBef>
              <a:spcAft>
                <a:spcPts val="0"/>
              </a:spcAft>
              <a:buSzPts val="2100"/>
              <a:buChar char="▹"/>
            </a:pPr>
            <a:r>
              <a:rPr lang="en" sz="2100"/>
              <a:t>f</a:t>
            </a:r>
            <a:r>
              <a:rPr lang="en" sz="2100"/>
              <a:t>ooter</a:t>
            </a:r>
            <a:endParaRPr sz="2100"/>
          </a:p>
          <a:p>
            <a:pPr indent="-361950" lvl="0" marL="457200" rtl="0" algn="l">
              <a:spcBef>
                <a:spcPts val="1000"/>
              </a:spcBef>
              <a:spcAft>
                <a:spcPts val="0"/>
              </a:spcAft>
              <a:buSzPts val="2100"/>
              <a:buChar char="▹"/>
            </a:pPr>
            <a:r>
              <a:rPr lang="en" sz="2100"/>
              <a:t>s</a:t>
            </a:r>
            <a:r>
              <a:rPr lang="en" sz="2100"/>
              <a:t>ection</a:t>
            </a:r>
            <a:endParaRPr sz="2100"/>
          </a:p>
          <a:p>
            <a:pPr indent="-361950" lvl="0" marL="457200" rtl="0" algn="l">
              <a:spcBef>
                <a:spcPts val="1000"/>
              </a:spcBef>
              <a:spcAft>
                <a:spcPts val="0"/>
              </a:spcAft>
              <a:buSzPts val="2100"/>
              <a:buChar char="▹"/>
            </a:pPr>
            <a:r>
              <a:rPr lang="en" sz="2100"/>
              <a:t>a</a:t>
            </a:r>
            <a:r>
              <a:rPr lang="en" sz="2100"/>
              <a:t>rticle</a:t>
            </a:r>
            <a:endParaRPr sz="2100"/>
          </a:p>
          <a:p>
            <a:pPr indent="-361950" lvl="0" marL="457200" rtl="0" algn="l">
              <a:spcBef>
                <a:spcPts val="1000"/>
              </a:spcBef>
              <a:spcAft>
                <a:spcPts val="0"/>
              </a:spcAft>
              <a:buSzPts val="2100"/>
              <a:buChar char="▹"/>
            </a:pPr>
            <a:r>
              <a:rPr lang="en" sz="2100"/>
              <a:t>h</a:t>
            </a:r>
            <a:r>
              <a:rPr lang="en" sz="2100"/>
              <a:t>1-h6</a:t>
            </a:r>
            <a:endParaRPr sz="2100"/>
          </a:p>
          <a:p>
            <a:pPr indent="-361950" lvl="0" marL="457200" rtl="0" algn="l">
              <a:spcBef>
                <a:spcPts val="1000"/>
              </a:spcBef>
              <a:spcAft>
                <a:spcPts val="1000"/>
              </a:spcAft>
              <a:buSzPts val="2100"/>
              <a:buChar char="▹"/>
            </a:pPr>
            <a:r>
              <a:rPr lang="en" sz="2100"/>
              <a:t>div</a:t>
            </a:r>
            <a:endParaRPr sz="2100"/>
          </a:p>
        </p:txBody>
      </p:sp>
      <p:pic>
        <p:nvPicPr>
          <p:cNvPr id="599" name="Google Shape;599;p54"/>
          <p:cNvPicPr preferRelativeResize="0"/>
          <p:nvPr/>
        </p:nvPicPr>
        <p:blipFill>
          <a:blip r:embed="rId3">
            <a:alphaModFix/>
          </a:blip>
          <a:stretch>
            <a:fillRect/>
          </a:stretch>
        </p:blipFill>
        <p:spPr>
          <a:xfrm>
            <a:off x="6728708" y="-8575"/>
            <a:ext cx="1999134" cy="5143501"/>
          </a:xfrm>
          <a:prstGeom prst="rect">
            <a:avLst/>
          </a:prstGeom>
          <a:noFill/>
          <a:ln>
            <a:noFill/>
          </a:ln>
        </p:spPr>
      </p:pic>
      <p:sp>
        <p:nvSpPr>
          <p:cNvPr id="600" name="Google Shape;600;p54"/>
          <p:cNvSpPr txBox="1"/>
          <p:nvPr>
            <p:ph idx="1" type="body"/>
          </p:nvPr>
        </p:nvSpPr>
        <p:spPr>
          <a:xfrm>
            <a:off x="2971800" y="1289399"/>
            <a:ext cx="2152800" cy="14445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blockquote</a:t>
            </a:r>
            <a:endParaRPr sz="2100"/>
          </a:p>
          <a:p>
            <a:pPr indent="-361950" lvl="0" marL="457200" rtl="0" algn="l">
              <a:spcBef>
                <a:spcPts val="1000"/>
              </a:spcBef>
              <a:spcAft>
                <a:spcPts val="0"/>
              </a:spcAft>
              <a:buSzPts val="2100"/>
              <a:buChar char="▹"/>
            </a:pPr>
            <a:r>
              <a:rPr lang="en" sz="2100"/>
              <a:t>u</a:t>
            </a:r>
            <a:r>
              <a:rPr lang="en" sz="2100"/>
              <a:t>l and li</a:t>
            </a:r>
            <a:endParaRPr sz="2100"/>
          </a:p>
          <a:p>
            <a:pPr indent="-361950" lvl="0" marL="457200" rtl="0" algn="l">
              <a:spcBef>
                <a:spcPts val="1000"/>
              </a:spcBef>
              <a:spcAft>
                <a:spcPts val="0"/>
              </a:spcAft>
              <a:buSzPts val="2100"/>
              <a:buChar char="▹"/>
            </a:pPr>
            <a:r>
              <a:rPr lang="en" sz="2100"/>
              <a:t>o</a:t>
            </a:r>
            <a:r>
              <a:rPr lang="en" sz="2100"/>
              <a:t>l and li</a:t>
            </a:r>
            <a:endParaRPr sz="2100"/>
          </a:p>
          <a:p>
            <a:pPr indent="-361950" lvl="0" marL="457200" rtl="0" algn="l">
              <a:spcBef>
                <a:spcPts val="1000"/>
              </a:spcBef>
              <a:spcAft>
                <a:spcPts val="0"/>
              </a:spcAft>
              <a:buSzPts val="2100"/>
              <a:buChar char="▹"/>
            </a:pPr>
            <a:r>
              <a:rPr lang="en" sz="2100"/>
              <a:t>p</a:t>
            </a:r>
            <a:endParaRPr sz="2100"/>
          </a:p>
          <a:p>
            <a:pPr indent="-361950" lvl="0" marL="457200" rtl="0" algn="l">
              <a:spcBef>
                <a:spcPts val="1000"/>
              </a:spcBef>
              <a:spcAft>
                <a:spcPts val="0"/>
              </a:spcAft>
              <a:buSzPts val="2100"/>
              <a:buChar char="▹"/>
            </a:pPr>
            <a:r>
              <a:rPr lang="en" sz="2100"/>
              <a:t>a</a:t>
            </a:r>
            <a:endParaRPr sz="2100"/>
          </a:p>
          <a:p>
            <a:pPr indent="-361950" lvl="0" marL="457200" rtl="0" algn="l">
              <a:spcBef>
                <a:spcPts val="1000"/>
              </a:spcBef>
              <a:spcAft>
                <a:spcPts val="0"/>
              </a:spcAft>
              <a:buSzPts val="2100"/>
              <a:buChar char="▹"/>
            </a:pPr>
            <a:r>
              <a:rPr lang="en" sz="2100"/>
              <a:t>s</a:t>
            </a:r>
            <a:r>
              <a:rPr lang="en" sz="2100"/>
              <a:t>pan</a:t>
            </a:r>
            <a:endParaRPr sz="2100"/>
          </a:p>
          <a:p>
            <a:pPr indent="-361950" lvl="0" marL="457200" rtl="0" algn="l">
              <a:spcBef>
                <a:spcPts val="1000"/>
              </a:spcBef>
              <a:spcAft>
                <a:spcPts val="0"/>
              </a:spcAft>
              <a:buSzPts val="2100"/>
              <a:buChar char="▹"/>
            </a:pPr>
            <a:r>
              <a:rPr lang="en" sz="2100"/>
              <a:t>b</a:t>
            </a:r>
            <a:r>
              <a:rPr lang="en" sz="2100"/>
              <a:t>r</a:t>
            </a:r>
            <a:endParaRPr sz="2100"/>
          </a:p>
          <a:p>
            <a:pPr indent="-361950" lvl="0" marL="457200" rtl="0" algn="l">
              <a:spcBef>
                <a:spcPts val="1000"/>
              </a:spcBef>
              <a:spcAft>
                <a:spcPts val="1000"/>
              </a:spcAft>
              <a:buSzPts val="2100"/>
              <a:buChar char="▹"/>
            </a:pPr>
            <a:r>
              <a:rPr lang="en" sz="2100"/>
              <a:t>img</a:t>
            </a:r>
            <a:endParaRPr sz="2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5"/>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06" name="Google Shape;606;p55"/>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5"/>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h</a:t>
            </a:r>
            <a:r>
              <a:rPr lang="en"/>
              <a:t>eader</a:t>
            </a:r>
            <a:endParaRPr/>
          </a:p>
        </p:txBody>
      </p:sp>
      <p:pic>
        <p:nvPicPr>
          <p:cNvPr id="608" name="Google Shape;608;p55"/>
          <p:cNvPicPr preferRelativeResize="0"/>
          <p:nvPr/>
        </p:nvPicPr>
        <p:blipFill>
          <a:blip r:embed="rId3">
            <a:alphaModFix/>
          </a:blip>
          <a:stretch>
            <a:fillRect/>
          </a:stretch>
        </p:blipFill>
        <p:spPr>
          <a:xfrm>
            <a:off x="5204183" y="0"/>
            <a:ext cx="3939876" cy="10136750"/>
          </a:xfrm>
          <a:prstGeom prst="rect">
            <a:avLst/>
          </a:prstGeom>
          <a:noFill/>
          <a:ln>
            <a:noFill/>
          </a:ln>
        </p:spPr>
      </p:pic>
      <p:cxnSp>
        <p:nvCxnSpPr>
          <p:cNvPr id="609" name="Google Shape;609;p55"/>
          <p:cNvCxnSpPr/>
          <p:nvPr/>
        </p:nvCxnSpPr>
        <p:spPr>
          <a:xfrm flipH="1" rot="10800000">
            <a:off x="2040175" y="661675"/>
            <a:ext cx="3189000" cy="1102800"/>
          </a:xfrm>
          <a:prstGeom prst="straightConnector1">
            <a:avLst/>
          </a:prstGeom>
          <a:noFill/>
          <a:ln cap="flat" cmpd="sng" w="19050">
            <a:solidFill>
              <a:srgbClr val="AF33A6"/>
            </a:solidFill>
            <a:prstDash val="solid"/>
            <a:round/>
            <a:headEnd len="med" w="med" type="none"/>
            <a:tailEnd len="med" w="med" type="triangle"/>
          </a:ln>
        </p:spPr>
      </p:cxnSp>
      <p:sp>
        <p:nvSpPr>
          <p:cNvPr id="610" name="Google Shape;610;p55"/>
          <p:cNvSpPr/>
          <p:nvPr/>
        </p:nvSpPr>
        <p:spPr>
          <a:xfrm>
            <a:off x="5229075" y="36750"/>
            <a:ext cx="3859800" cy="3234900"/>
          </a:xfrm>
          <a:prstGeom prst="rect">
            <a:avLst/>
          </a:prstGeom>
          <a:noFill/>
          <a:ln cap="flat" cmpd="sng" w="19050">
            <a:solidFill>
              <a:srgbClr val="AF33A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55"/>
          <p:cNvCxnSpPr>
            <a:endCxn id="612" idx="1"/>
          </p:cNvCxnSpPr>
          <p:nvPr/>
        </p:nvCxnSpPr>
        <p:spPr>
          <a:xfrm flipH="1" rot="10800000">
            <a:off x="1396800" y="1488725"/>
            <a:ext cx="4107900" cy="1102800"/>
          </a:xfrm>
          <a:prstGeom prst="straightConnector1">
            <a:avLst/>
          </a:prstGeom>
          <a:noFill/>
          <a:ln cap="flat" cmpd="sng" w="19050">
            <a:solidFill>
              <a:srgbClr val="AF33A6"/>
            </a:solidFill>
            <a:prstDash val="solid"/>
            <a:round/>
            <a:headEnd len="med" w="med" type="none"/>
            <a:tailEnd len="med" w="med" type="triangle"/>
          </a:ln>
        </p:spPr>
      </p:cxnSp>
      <p:sp>
        <p:nvSpPr>
          <p:cNvPr id="612" name="Google Shape;612;p55"/>
          <p:cNvSpPr/>
          <p:nvPr/>
        </p:nvSpPr>
        <p:spPr>
          <a:xfrm>
            <a:off x="5504700" y="1130375"/>
            <a:ext cx="3474000" cy="716700"/>
          </a:xfrm>
          <a:prstGeom prst="rect">
            <a:avLst/>
          </a:prstGeom>
          <a:noFill/>
          <a:ln cap="flat" cmpd="sng" w="19050">
            <a:solidFill>
              <a:srgbClr val="AF33A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55"/>
          <p:cNvCxnSpPr>
            <a:endCxn id="614" idx="1"/>
          </p:cNvCxnSpPr>
          <p:nvPr/>
        </p:nvCxnSpPr>
        <p:spPr>
          <a:xfrm flipH="1" rot="10800000">
            <a:off x="1295800" y="2003325"/>
            <a:ext cx="5559900" cy="1452000"/>
          </a:xfrm>
          <a:prstGeom prst="straightConnector1">
            <a:avLst/>
          </a:prstGeom>
          <a:noFill/>
          <a:ln cap="flat" cmpd="sng" w="19050">
            <a:solidFill>
              <a:srgbClr val="AF33A6"/>
            </a:solidFill>
            <a:prstDash val="solid"/>
            <a:round/>
            <a:headEnd len="med" w="med" type="none"/>
            <a:tailEnd len="med" w="med" type="triangle"/>
          </a:ln>
        </p:spPr>
      </p:cxnSp>
      <p:sp>
        <p:nvSpPr>
          <p:cNvPr id="614" name="Google Shape;614;p55"/>
          <p:cNvSpPr/>
          <p:nvPr/>
        </p:nvSpPr>
        <p:spPr>
          <a:xfrm>
            <a:off x="6855700" y="1902225"/>
            <a:ext cx="579000" cy="202200"/>
          </a:xfrm>
          <a:prstGeom prst="rect">
            <a:avLst/>
          </a:prstGeom>
          <a:noFill/>
          <a:ln cap="flat" cmpd="sng" w="19050">
            <a:solidFill>
              <a:srgbClr val="AF33A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5"/>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h1</a:t>
            </a:r>
            <a:endParaRPr sz="2400">
              <a:solidFill>
                <a:schemeClr val="dk1"/>
              </a:solidFill>
              <a:latin typeface="Barlow Light"/>
              <a:ea typeface="Barlow Light"/>
              <a:cs typeface="Barlow Light"/>
              <a:sym typeface="Barlow Light"/>
            </a:endParaRPr>
          </a:p>
        </p:txBody>
      </p:sp>
      <p:sp>
        <p:nvSpPr>
          <p:cNvPr id="616" name="Google Shape;616;p55"/>
          <p:cNvSpPr txBox="1"/>
          <p:nvPr/>
        </p:nvSpPr>
        <p:spPr>
          <a:xfrm>
            <a:off x="461040" y="316288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6"/>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22" name="Google Shape;622;p56"/>
          <p:cNvSpPr/>
          <p:nvPr/>
        </p:nvSpPr>
        <p:spPr>
          <a:xfrm>
            <a:off x="5155550" y="-105925"/>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txBox="1"/>
          <p:nvPr/>
        </p:nvSpPr>
        <p:spPr>
          <a:xfrm>
            <a:off x="457200" y="1444525"/>
            <a:ext cx="7519800" cy="1695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550">
                <a:solidFill>
                  <a:srgbClr val="398BC9"/>
                </a:solidFill>
                <a:highlight>
                  <a:srgbClr val="FFFFFF"/>
                </a:highlight>
                <a:latin typeface="Consolas"/>
                <a:ea typeface="Consolas"/>
                <a:cs typeface="Consolas"/>
                <a:sym typeface="Consolas"/>
              </a:rPr>
              <a:t>&lt;header&gt;</a:t>
            </a:r>
            <a:endParaRPr sz="15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1A1A1A"/>
                </a:solidFill>
                <a:highlight>
                  <a:srgbClr val="FFFFFF"/>
                </a:highlight>
                <a:latin typeface="Consolas"/>
                <a:ea typeface="Consolas"/>
                <a:cs typeface="Consolas"/>
                <a:sym typeface="Consolas"/>
              </a:rPr>
              <a:t>    </a:t>
            </a:r>
            <a:r>
              <a:rPr lang="en" sz="1550">
                <a:solidFill>
                  <a:srgbClr val="398BC9"/>
                </a:solidFill>
                <a:highlight>
                  <a:srgbClr val="FFFFFF"/>
                </a:highlight>
                <a:latin typeface="Consolas"/>
                <a:ea typeface="Consolas"/>
                <a:cs typeface="Consolas"/>
                <a:sym typeface="Consolas"/>
              </a:rPr>
              <a:t>&lt;h1&gt;</a:t>
            </a:r>
            <a:r>
              <a:rPr lang="en" sz="1550">
                <a:solidFill>
                  <a:srgbClr val="1A1A1A"/>
                </a:solidFill>
                <a:highlight>
                  <a:srgbClr val="FFFFFF"/>
                </a:highlight>
                <a:latin typeface="Consolas"/>
                <a:ea typeface="Consolas"/>
                <a:cs typeface="Consolas"/>
                <a:sym typeface="Consolas"/>
              </a:rPr>
              <a:t>Hello! My name is Your Name. </a:t>
            </a:r>
            <a:r>
              <a:rPr lang="en" sz="1550">
                <a:solidFill>
                  <a:srgbClr val="398BC9"/>
                </a:solidFill>
                <a:highlight>
                  <a:srgbClr val="FFFFFF"/>
                </a:highlight>
                <a:latin typeface="Consolas"/>
                <a:ea typeface="Consolas"/>
                <a:cs typeface="Consolas"/>
                <a:sym typeface="Consolas"/>
              </a:rPr>
              <a:t>&lt;br&gt;</a:t>
            </a:r>
            <a:r>
              <a:rPr lang="en" sz="1550">
                <a:solidFill>
                  <a:srgbClr val="1A1A1A"/>
                </a:solidFill>
                <a:highlight>
                  <a:srgbClr val="FFFFFF"/>
                </a:highlight>
                <a:latin typeface="Consolas"/>
                <a:ea typeface="Consolas"/>
                <a:cs typeface="Consolas"/>
                <a:sym typeface="Consolas"/>
              </a:rPr>
              <a:t>I'm a Web Developer</a:t>
            </a:r>
            <a:r>
              <a:rPr lang="en" sz="1550">
                <a:solidFill>
                  <a:srgbClr val="398BC9"/>
                </a:solidFill>
                <a:highlight>
                  <a:srgbClr val="FFFFFF"/>
                </a:highlight>
                <a:latin typeface="Consolas"/>
                <a:ea typeface="Consolas"/>
                <a:cs typeface="Consolas"/>
                <a:sym typeface="Consolas"/>
              </a:rPr>
              <a:t>&lt;/h1&gt;</a:t>
            </a:r>
            <a:endParaRPr sz="15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1A1A1A"/>
                </a:solidFill>
                <a:highlight>
                  <a:srgbClr val="FFFFFF"/>
                </a:highlight>
                <a:latin typeface="Consolas"/>
                <a:ea typeface="Consolas"/>
                <a:cs typeface="Consolas"/>
                <a:sym typeface="Consolas"/>
              </a:rPr>
              <a:t>    </a:t>
            </a:r>
            <a:r>
              <a:rPr lang="en" sz="1550">
                <a:solidFill>
                  <a:srgbClr val="398BC9"/>
                </a:solidFill>
                <a:highlight>
                  <a:srgbClr val="FFFFFF"/>
                </a:highlight>
                <a:latin typeface="Consolas"/>
                <a:ea typeface="Consolas"/>
                <a:cs typeface="Consolas"/>
                <a:sym typeface="Consolas"/>
              </a:rPr>
              <a:t>&lt;a</a:t>
            </a:r>
            <a:r>
              <a:rPr lang="en" sz="1550">
                <a:solidFill>
                  <a:srgbClr val="1A1A1A"/>
                </a:solidFill>
                <a:highlight>
                  <a:srgbClr val="FFFFFF"/>
                </a:highlight>
                <a:latin typeface="Consolas"/>
                <a:ea typeface="Consolas"/>
                <a:cs typeface="Consolas"/>
                <a:sym typeface="Consolas"/>
              </a:rPr>
              <a:t> </a:t>
            </a:r>
            <a:r>
              <a:rPr lang="en" sz="1550">
                <a:solidFill>
                  <a:srgbClr val="AF33A6"/>
                </a:solidFill>
                <a:highlight>
                  <a:srgbClr val="FFFFFF"/>
                </a:highlight>
                <a:latin typeface="Consolas"/>
                <a:ea typeface="Consolas"/>
                <a:cs typeface="Consolas"/>
                <a:sym typeface="Consolas"/>
              </a:rPr>
              <a:t>href</a:t>
            </a:r>
            <a:r>
              <a:rPr lang="en" sz="1550">
                <a:solidFill>
                  <a:srgbClr val="1A1A1A"/>
                </a:solidFill>
                <a:highlight>
                  <a:srgbClr val="FFFFFF"/>
                </a:highlight>
                <a:latin typeface="Consolas"/>
                <a:ea typeface="Consolas"/>
                <a:cs typeface="Consolas"/>
                <a:sym typeface="Consolas"/>
              </a:rPr>
              <a:t>=</a:t>
            </a:r>
            <a:r>
              <a:rPr lang="en" sz="1550">
                <a:solidFill>
                  <a:srgbClr val="3F831E"/>
                </a:solidFill>
                <a:highlight>
                  <a:srgbClr val="FFFFFF"/>
                </a:highlight>
                <a:latin typeface="Consolas"/>
                <a:ea typeface="Consolas"/>
                <a:cs typeface="Consolas"/>
                <a:sym typeface="Consolas"/>
              </a:rPr>
              <a:t>"#about"</a:t>
            </a:r>
            <a:r>
              <a:rPr lang="en" sz="1550">
                <a:solidFill>
                  <a:srgbClr val="398BC9"/>
                </a:solidFill>
                <a:highlight>
                  <a:srgbClr val="FFFFFF"/>
                </a:highlight>
                <a:latin typeface="Consolas"/>
                <a:ea typeface="Consolas"/>
                <a:cs typeface="Consolas"/>
                <a:sym typeface="Consolas"/>
              </a:rPr>
              <a:t>&gt;</a:t>
            </a:r>
            <a:r>
              <a:rPr lang="en" sz="1550">
                <a:solidFill>
                  <a:srgbClr val="1A1A1A"/>
                </a:solidFill>
                <a:highlight>
                  <a:srgbClr val="FFFFFF"/>
                </a:highlight>
                <a:latin typeface="Consolas"/>
                <a:ea typeface="Consolas"/>
                <a:cs typeface="Consolas"/>
                <a:sym typeface="Consolas"/>
              </a:rPr>
              <a:t>Find out more</a:t>
            </a:r>
            <a:r>
              <a:rPr lang="en" sz="1550">
                <a:solidFill>
                  <a:srgbClr val="398BC9"/>
                </a:solidFill>
                <a:highlight>
                  <a:srgbClr val="FFFFFF"/>
                </a:highlight>
                <a:latin typeface="Consolas"/>
                <a:ea typeface="Consolas"/>
                <a:cs typeface="Consolas"/>
                <a:sym typeface="Consolas"/>
              </a:rPr>
              <a:t>&lt;/a&gt;</a:t>
            </a:r>
            <a:endParaRPr sz="15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398BC9"/>
                </a:solidFill>
                <a:highlight>
                  <a:srgbClr val="FFFFFF"/>
                </a:highlight>
                <a:latin typeface="Consolas"/>
                <a:ea typeface="Consolas"/>
                <a:cs typeface="Consolas"/>
                <a:sym typeface="Consolas"/>
              </a:rPr>
              <a:t>&lt;/header&gt;</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7"/>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29" name="Google Shape;629;p57"/>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7"/>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main</a:t>
            </a:r>
            <a:endParaRPr/>
          </a:p>
        </p:txBody>
      </p:sp>
      <p:pic>
        <p:nvPicPr>
          <p:cNvPr id="631" name="Google Shape;631;p57"/>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32" name="Google Shape;632;p57"/>
          <p:cNvCxnSpPr/>
          <p:nvPr/>
        </p:nvCxnSpPr>
        <p:spPr>
          <a:xfrm flipH="1" rot="10800000">
            <a:off x="1748025" y="661750"/>
            <a:ext cx="3481200" cy="1073700"/>
          </a:xfrm>
          <a:prstGeom prst="straightConnector1">
            <a:avLst/>
          </a:prstGeom>
          <a:noFill/>
          <a:ln cap="flat" cmpd="sng" w="19050">
            <a:solidFill>
              <a:srgbClr val="005282"/>
            </a:solidFill>
            <a:prstDash val="solid"/>
            <a:round/>
            <a:headEnd len="med" w="med" type="none"/>
            <a:tailEnd len="med" w="med" type="triangle"/>
          </a:ln>
        </p:spPr>
      </p:cxnSp>
      <p:sp>
        <p:nvSpPr>
          <p:cNvPr id="633" name="Google Shape;633;p57"/>
          <p:cNvSpPr/>
          <p:nvPr/>
        </p:nvSpPr>
        <p:spPr>
          <a:xfrm>
            <a:off x="5229075" y="36750"/>
            <a:ext cx="3859800" cy="59826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57"/>
          <p:cNvCxnSpPr>
            <a:endCxn id="635" idx="1"/>
          </p:cNvCxnSpPr>
          <p:nvPr/>
        </p:nvCxnSpPr>
        <p:spPr>
          <a:xfrm flipH="1" rot="10800000">
            <a:off x="2056200" y="1286650"/>
            <a:ext cx="3255600" cy="1316400"/>
          </a:xfrm>
          <a:prstGeom prst="straightConnector1">
            <a:avLst/>
          </a:prstGeom>
          <a:noFill/>
          <a:ln cap="flat" cmpd="sng" w="19050">
            <a:solidFill>
              <a:srgbClr val="38761D"/>
            </a:solidFill>
            <a:prstDash val="solid"/>
            <a:round/>
            <a:headEnd len="med" w="med" type="none"/>
            <a:tailEnd len="med" w="med" type="triangle"/>
          </a:ln>
        </p:spPr>
      </p:cxnSp>
      <p:sp>
        <p:nvSpPr>
          <p:cNvPr id="635" name="Google Shape;635;p57"/>
          <p:cNvSpPr/>
          <p:nvPr/>
        </p:nvSpPr>
        <p:spPr>
          <a:xfrm>
            <a:off x="5311800" y="91900"/>
            <a:ext cx="3666900" cy="23895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p57"/>
          <p:cNvCxnSpPr>
            <a:endCxn id="637" idx="1"/>
          </p:cNvCxnSpPr>
          <p:nvPr/>
        </p:nvCxnSpPr>
        <p:spPr>
          <a:xfrm flipH="1" rot="10800000">
            <a:off x="1421050" y="275625"/>
            <a:ext cx="4019400" cy="3157500"/>
          </a:xfrm>
          <a:prstGeom prst="straightConnector1">
            <a:avLst/>
          </a:prstGeom>
          <a:noFill/>
          <a:ln cap="flat" cmpd="sng" w="19050">
            <a:solidFill>
              <a:srgbClr val="20124D"/>
            </a:solidFill>
            <a:prstDash val="solid"/>
            <a:round/>
            <a:headEnd len="med" w="med" type="none"/>
            <a:tailEnd len="med" w="med" type="triangle"/>
          </a:ln>
        </p:spPr>
      </p:cxnSp>
      <p:sp>
        <p:nvSpPr>
          <p:cNvPr id="637" name="Google Shape;637;p57"/>
          <p:cNvSpPr/>
          <p:nvPr/>
        </p:nvSpPr>
        <p:spPr>
          <a:xfrm>
            <a:off x="5440450" y="174525"/>
            <a:ext cx="3381900" cy="202200"/>
          </a:xfrm>
          <a:prstGeom prst="rect">
            <a:avLst/>
          </a:prstGeom>
          <a:noFill/>
          <a:ln cap="flat" cmpd="sng" w="19050">
            <a:solidFill>
              <a:srgbClr val="20124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section</a:t>
            </a:r>
            <a:endParaRPr sz="2400">
              <a:solidFill>
                <a:schemeClr val="dk1"/>
              </a:solidFill>
              <a:latin typeface="Barlow Light"/>
              <a:ea typeface="Barlow Light"/>
              <a:cs typeface="Barlow Light"/>
              <a:sym typeface="Barlow Light"/>
            </a:endParaRPr>
          </a:p>
        </p:txBody>
      </p:sp>
      <p:sp>
        <p:nvSpPr>
          <p:cNvPr id="639" name="Google Shape;639;p57"/>
          <p:cNvSpPr txBox="1"/>
          <p:nvPr/>
        </p:nvSpPr>
        <p:spPr>
          <a:xfrm>
            <a:off x="461040" y="316288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8"/>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45" name="Google Shape;645;p58"/>
          <p:cNvSpPr/>
          <p:nvPr/>
        </p:nvSpPr>
        <p:spPr>
          <a:xfrm>
            <a:off x="5155550" y="-105925"/>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8"/>
          <p:cNvSpPr txBox="1"/>
          <p:nvPr/>
        </p:nvSpPr>
        <p:spPr>
          <a:xfrm>
            <a:off x="457200" y="1444525"/>
            <a:ext cx="7519800" cy="1820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About me</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9"/>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52" name="Google Shape;652;p59"/>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9"/>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div</a:t>
            </a:r>
            <a:endParaRPr/>
          </a:p>
        </p:txBody>
      </p:sp>
      <p:pic>
        <p:nvPicPr>
          <p:cNvPr id="654" name="Google Shape;654;p59"/>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55" name="Google Shape;655;p59"/>
          <p:cNvCxnSpPr/>
          <p:nvPr/>
        </p:nvCxnSpPr>
        <p:spPr>
          <a:xfrm flipH="1" rot="10800000">
            <a:off x="1748025" y="980950"/>
            <a:ext cx="4068300" cy="754500"/>
          </a:xfrm>
          <a:prstGeom prst="straightConnector1">
            <a:avLst/>
          </a:prstGeom>
          <a:noFill/>
          <a:ln cap="flat" cmpd="sng" w="19050">
            <a:solidFill>
              <a:srgbClr val="005282"/>
            </a:solidFill>
            <a:prstDash val="solid"/>
            <a:round/>
            <a:headEnd len="med" w="med" type="none"/>
            <a:tailEnd len="med" w="med" type="triangle"/>
          </a:ln>
        </p:spPr>
      </p:cxnSp>
      <p:sp>
        <p:nvSpPr>
          <p:cNvPr id="656" name="Google Shape;656;p59"/>
          <p:cNvSpPr/>
          <p:nvPr/>
        </p:nvSpPr>
        <p:spPr>
          <a:xfrm>
            <a:off x="5833275" y="388275"/>
            <a:ext cx="2586300" cy="13974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 name="Google Shape;657;p59"/>
          <p:cNvCxnSpPr>
            <a:endCxn id="658" idx="1"/>
          </p:cNvCxnSpPr>
          <p:nvPr/>
        </p:nvCxnSpPr>
        <p:spPr>
          <a:xfrm flipH="1" rot="10800000">
            <a:off x="1263750" y="742350"/>
            <a:ext cx="5678100" cy="1879800"/>
          </a:xfrm>
          <a:prstGeom prst="straightConnector1">
            <a:avLst/>
          </a:prstGeom>
          <a:noFill/>
          <a:ln cap="flat" cmpd="sng" w="19050">
            <a:solidFill>
              <a:srgbClr val="38761D"/>
            </a:solidFill>
            <a:prstDash val="solid"/>
            <a:round/>
            <a:headEnd len="med" w="med" type="none"/>
            <a:tailEnd len="med" w="med" type="triangle"/>
          </a:ln>
        </p:spPr>
      </p:cxnSp>
      <p:sp>
        <p:nvSpPr>
          <p:cNvPr id="658" name="Google Shape;658;p59"/>
          <p:cNvSpPr/>
          <p:nvPr/>
        </p:nvSpPr>
        <p:spPr>
          <a:xfrm>
            <a:off x="6941850" y="465300"/>
            <a:ext cx="1389600" cy="5541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59"/>
          <p:cNvCxnSpPr>
            <a:endCxn id="660" idx="1"/>
          </p:cNvCxnSpPr>
          <p:nvPr/>
        </p:nvCxnSpPr>
        <p:spPr>
          <a:xfrm flipH="1" rot="10800000">
            <a:off x="1320300" y="1100625"/>
            <a:ext cx="5621700" cy="3250500"/>
          </a:xfrm>
          <a:prstGeom prst="straightConnector1">
            <a:avLst/>
          </a:prstGeom>
          <a:noFill/>
          <a:ln cap="flat" cmpd="sng" w="19050">
            <a:solidFill>
              <a:srgbClr val="20124D"/>
            </a:solidFill>
            <a:prstDash val="solid"/>
            <a:round/>
            <a:headEnd len="med" w="med" type="none"/>
            <a:tailEnd len="med" w="med" type="triangle"/>
          </a:ln>
        </p:spPr>
      </p:cxnSp>
      <p:sp>
        <p:nvSpPr>
          <p:cNvPr id="660" name="Google Shape;660;p59"/>
          <p:cNvSpPr/>
          <p:nvPr/>
        </p:nvSpPr>
        <p:spPr>
          <a:xfrm>
            <a:off x="6942000" y="1012725"/>
            <a:ext cx="421200" cy="175800"/>
          </a:xfrm>
          <a:prstGeom prst="rect">
            <a:avLst/>
          </a:prstGeom>
          <a:noFill/>
          <a:ln cap="flat" cmpd="sng" w="19050">
            <a:solidFill>
              <a:srgbClr val="20124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9"/>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sp>
        <p:nvSpPr>
          <p:cNvPr id="662" name="Google Shape;662;p59"/>
          <p:cNvSpPr txBox="1"/>
          <p:nvPr/>
        </p:nvSpPr>
        <p:spPr>
          <a:xfrm>
            <a:off x="461040" y="316288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img</a:t>
            </a:r>
            <a:endParaRPr sz="2400">
              <a:solidFill>
                <a:schemeClr val="dk1"/>
              </a:solidFill>
              <a:latin typeface="Barlow Light"/>
              <a:ea typeface="Barlow Light"/>
              <a:cs typeface="Barlow Light"/>
              <a:sym typeface="Barlow Light"/>
            </a:endParaRPr>
          </a:p>
        </p:txBody>
      </p:sp>
      <p:cxnSp>
        <p:nvCxnSpPr>
          <p:cNvPr id="663" name="Google Shape;663;p59"/>
          <p:cNvCxnSpPr/>
          <p:nvPr/>
        </p:nvCxnSpPr>
        <p:spPr>
          <a:xfrm flipH="1" rot="10800000">
            <a:off x="1597125" y="1326850"/>
            <a:ext cx="4370100" cy="2131500"/>
          </a:xfrm>
          <a:prstGeom prst="straightConnector1">
            <a:avLst/>
          </a:prstGeom>
          <a:noFill/>
          <a:ln cap="flat" cmpd="sng" w="19050">
            <a:solidFill>
              <a:srgbClr val="96928F"/>
            </a:solidFill>
            <a:prstDash val="solid"/>
            <a:round/>
            <a:headEnd len="med" w="med" type="none"/>
            <a:tailEnd len="med" w="med" type="triangle"/>
          </a:ln>
        </p:spPr>
      </p:cxnSp>
      <p:sp>
        <p:nvSpPr>
          <p:cNvPr id="664" name="Google Shape;664;p59"/>
          <p:cNvSpPr/>
          <p:nvPr/>
        </p:nvSpPr>
        <p:spPr>
          <a:xfrm>
            <a:off x="5967225" y="465300"/>
            <a:ext cx="936900" cy="1194600"/>
          </a:xfrm>
          <a:prstGeom prst="rect">
            <a:avLst/>
          </a:prstGeom>
          <a:noFill/>
          <a:ln cap="flat" cmpd="sng" w="19050">
            <a:solidFill>
              <a:srgbClr val="96928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9"/>
          <p:cNvSpPr txBox="1"/>
          <p:nvPr/>
        </p:nvSpPr>
        <p:spPr>
          <a:xfrm>
            <a:off x="461040" y="4033265"/>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0"/>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71" name="Google Shape;671;p60"/>
          <p:cNvSpPr/>
          <p:nvPr/>
        </p:nvSpPr>
        <p:spPr>
          <a:xfrm>
            <a:off x="5155550" y="-105925"/>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0"/>
          <p:cNvSpPr txBox="1"/>
          <p:nvPr/>
        </p:nvSpPr>
        <p:spPr>
          <a:xfrm>
            <a:off x="457200" y="1238725"/>
            <a:ext cx="8320800" cy="4014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About me</a:t>
            </a:r>
            <a:r>
              <a:rPr lang="en" sz="1050">
                <a:solidFill>
                  <a:srgbClr val="398BC9"/>
                </a:solidFill>
                <a:highlight>
                  <a:srgbClr val="FFFFFF"/>
                </a:highlight>
                <a:latin typeface="Consolas"/>
                <a:ea typeface="Consolas"/>
                <a:cs typeface="Consolas"/>
                <a:sym typeface="Consolas"/>
              </a:rPr>
              <a:t>&lt;/h2&gt;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FF"/>
                </a:highlight>
                <a:latin typeface="Consolas"/>
                <a:ea typeface="Consolas"/>
                <a:cs typeface="Consolas"/>
                <a:sym typeface="Consolas"/>
              </a:rPr>
              <a:t>	   &lt;div</a:t>
            </a:r>
            <a:r>
              <a:rPr lang="en" sz="1050">
                <a:solidFill>
                  <a:srgbClr val="398BC9"/>
                </a:solidFill>
                <a:highlight>
                  <a:srgbClr val="FFFFFF"/>
                </a:highlight>
                <a:latin typeface="Consolas"/>
                <a:ea typeface="Consolas"/>
                <a:cs typeface="Consolas"/>
                <a:sym typeface="Consolas"/>
              </a:rPr>
              <a:t>&gt;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"images/jo.jpg"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 photograph of Jo. She is a white woman in her 30s who is sm..."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neque, ipsa animi maitis</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fuga numquam voluptate architecto itaque molestiae.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neque, ipsa animi maiores</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repellendu</a:t>
            </a:r>
            <a:r>
              <a:rPr lang="en" sz="1050">
                <a:solidFill>
                  <a:srgbClr val="398BC9"/>
                </a:solidFill>
                <a:highlight>
                  <a:srgbClr val="FFFFFF"/>
                </a:highlight>
                <a:latin typeface="Consolas"/>
                <a:ea typeface="Consolas"/>
                <a:cs typeface="Consolas"/>
                <a:sym typeface="Consolas"/>
              </a:rPr>
              <a:t>&lt;/p&gt;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consequatur blanditiis inventore debitis fuga numquam voluptate architecto itaque molestiae.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Lorem ipsum dolor sit, amet consectetur adipisicing elit.</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"www.resume.com"</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1"/>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78" name="Google Shape;678;p61"/>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1"/>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blockquote</a:t>
            </a:r>
            <a:endParaRPr/>
          </a:p>
        </p:txBody>
      </p:sp>
      <p:pic>
        <p:nvPicPr>
          <p:cNvPr id="680" name="Google Shape;680;p61"/>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81" name="Google Shape;681;p61"/>
          <p:cNvCxnSpPr>
            <a:endCxn id="682" idx="1"/>
          </p:cNvCxnSpPr>
          <p:nvPr/>
        </p:nvCxnSpPr>
        <p:spPr>
          <a:xfrm>
            <a:off x="2577975" y="1804725"/>
            <a:ext cx="3255300" cy="191700"/>
          </a:xfrm>
          <a:prstGeom prst="straightConnector1">
            <a:avLst/>
          </a:prstGeom>
          <a:noFill/>
          <a:ln cap="flat" cmpd="sng" w="19050">
            <a:solidFill>
              <a:srgbClr val="005282"/>
            </a:solidFill>
            <a:prstDash val="solid"/>
            <a:round/>
            <a:headEnd len="med" w="med" type="none"/>
            <a:tailEnd len="med" w="med" type="triangle"/>
          </a:ln>
        </p:spPr>
      </p:cxnSp>
      <p:sp>
        <p:nvSpPr>
          <p:cNvPr id="682" name="Google Shape;682;p61"/>
          <p:cNvSpPr/>
          <p:nvPr/>
        </p:nvSpPr>
        <p:spPr>
          <a:xfrm>
            <a:off x="5833275" y="1829775"/>
            <a:ext cx="2586300" cy="3333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 name="Google Shape;683;p61"/>
          <p:cNvCxnSpPr>
            <a:endCxn id="684" idx="1"/>
          </p:cNvCxnSpPr>
          <p:nvPr/>
        </p:nvCxnSpPr>
        <p:spPr>
          <a:xfrm flipH="1" rot="10800000">
            <a:off x="1641032" y="2064914"/>
            <a:ext cx="5206500" cy="531900"/>
          </a:xfrm>
          <a:prstGeom prst="straightConnector1">
            <a:avLst/>
          </a:prstGeom>
          <a:noFill/>
          <a:ln cap="flat" cmpd="sng" w="19050">
            <a:solidFill>
              <a:srgbClr val="38761D"/>
            </a:solidFill>
            <a:prstDash val="solid"/>
            <a:round/>
            <a:headEnd len="med" w="med" type="none"/>
            <a:tailEnd len="med" w="med" type="triangle"/>
          </a:ln>
        </p:spPr>
      </p:cxnSp>
      <p:sp>
        <p:nvSpPr>
          <p:cNvPr id="684" name="Google Shape;684;p61"/>
          <p:cNvSpPr/>
          <p:nvPr/>
        </p:nvSpPr>
        <p:spPr>
          <a:xfrm>
            <a:off x="6847532" y="2024714"/>
            <a:ext cx="679200" cy="804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1"/>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cite</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7"/>
          <p:cNvSpPr txBox="1"/>
          <p:nvPr>
            <p:ph idx="4294967295" type="ctrTitle"/>
          </p:nvPr>
        </p:nvSpPr>
        <p:spPr>
          <a:xfrm>
            <a:off x="454550" y="443300"/>
            <a:ext cx="2229600" cy="11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800"/>
              <a:t>WCAG</a:t>
            </a:r>
            <a:endParaRPr sz="5100"/>
          </a:p>
        </p:txBody>
      </p:sp>
      <p:sp>
        <p:nvSpPr>
          <p:cNvPr id="275" name="Google Shape;275;p17"/>
          <p:cNvSpPr txBox="1"/>
          <p:nvPr>
            <p:ph idx="4294967295" type="subTitle"/>
          </p:nvPr>
        </p:nvSpPr>
        <p:spPr>
          <a:xfrm>
            <a:off x="454550" y="1506025"/>
            <a:ext cx="2229600" cy="200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Web Content Accessibility Guidelines</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Standards committee</a:t>
            </a:r>
            <a:endParaRPr sz="1800"/>
          </a:p>
        </p:txBody>
      </p:sp>
      <p:sp>
        <p:nvSpPr>
          <p:cNvPr id="276" name="Google Shape;276;p1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77" name="Google Shape;277;p17"/>
          <p:cNvPicPr preferRelativeResize="0"/>
          <p:nvPr/>
        </p:nvPicPr>
        <p:blipFill>
          <a:blip r:embed="rId3">
            <a:alphaModFix/>
          </a:blip>
          <a:stretch>
            <a:fillRect/>
          </a:stretch>
        </p:blipFill>
        <p:spPr>
          <a:xfrm>
            <a:off x="5312737" y="1061475"/>
            <a:ext cx="1504950" cy="914400"/>
          </a:xfrm>
          <a:prstGeom prst="rect">
            <a:avLst/>
          </a:prstGeom>
          <a:noFill/>
          <a:ln>
            <a:noFill/>
          </a:ln>
        </p:spPr>
      </p:pic>
      <p:pic>
        <p:nvPicPr>
          <p:cNvPr id="278" name="Google Shape;278;p17"/>
          <p:cNvPicPr preferRelativeResize="0"/>
          <p:nvPr/>
        </p:nvPicPr>
        <p:blipFill>
          <a:blip r:embed="rId4">
            <a:alphaModFix/>
          </a:blip>
          <a:stretch>
            <a:fillRect/>
          </a:stretch>
        </p:blipFill>
        <p:spPr>
          <a:xfrm>
            <a:off x="3537587" y="2726413"/>
            <a:ext cx="1475314" cy="1787400"/>
          </a:xfrm>
          <a:prstGeom prst="rect">
            <a:avLst/>
          </a:prstGeom>
          <a:noFill/>
          <a:ln>
            <a:noFill/>
          </a:ln>
        </p:spPr>
      </p:pic>
      <p:pic>
        <p:nvPicPr>
          <p:cNvPr id="279" name="Google Shape;279;p17"/>
          <p:cNvPicPr preferRelativeResize="0"/>
          <p:nvPr/>
        </p:nvPicPr>
        <p:blipFill>
          <a:blip r:embed="rId5">
            <a:alphaModFix/>
          </a:blip>
          <a:stretch>
            <a:fillRect/>
          </a:stretch>
        </p:blipFill>
        <p:spPr>
          <a:xfrm>
            <a:off x="7233276" y="557525"/>
            <a:ext cx="1457325" cy="1609725"/>
          </a:xfrm>
          <a:prstGeom prst="rect">
            <a:avLst/>
          </a:prstGeom>
          <a:noFill/>
          <a:ln>
            <a:noFill/>
          </a:ln>
        </p:spPr>
      </p:pic>
      <p:pic>
        <p:nvPicPr>
          <p:cNvPr id="280" name="Google Shape;280;p17"/>
          <p:cNvPicPr preferRelativeResize="0"/>
          <p:nvPr/>
        </p:nvPicPr>
        <p:blipFill>
          <a:blip r:embed="rId6">
            <a:alphaModFix/>
          </a:blip>
          <a:stretch>
            <a:fillRect/>
          </a:stretch>
        </p:blipFill>
        <p:spPr>
          <a:xfrm>
            <a:off x="5573841" y="2563088"/>
            <a:ext cx="1022840" cy="1278550"/>
          </a:xfrm>
          <a:prstGeom prst="rect">
            <a:avLst/>
          </a:prstGeom>
          <a:noFill/>
          <a:ln>
            <a:noFill/>
          </a:ln>
        </p:spPr>
      </p:pic>
      <p:pic>
        <p:nvPicPr>
          <p:cNvPr id="281" name="Google Shape;281;p17"/>
          <p:cNvPicPr preferRelativeResize="0"/>
          <p:nvPr/>
        </p:nvPicPr>
        <p:blipFill>
          <a:blip r:embed="rId7">
            <a:alphaModFix/>
          </a:blip>
          <a:stretch>
            <a:fillRect/>
          </a:stretch>
        </p:blipFill>
        <p:spPr>
          <a:xfrm>
            <a:off x="3611088" y="821875"/>
            <a:ext cx="942581" cy="1278550"/>
          </a:xfrm>
          <a:prstGeom prst="rect">
            <a:avLst/>
          </a:prstGeom>
          <a:noFill/>
          <a:ln>
            <a:noFill/>
          </a:ln>
        </p:spPr>
      </p:pic>
      <p:pic>
        <p:nvPicPr>
          <p:cNvPr id="282" name="Google Shape;282;p17"/>
          <p:cNvPicPr preferRelativeResize="0"/>
          <p:nvPr/>
        </p:nvPicPr>
        <p:blipFill>
          <a:blip r:embed="rId8">
            <a:alphaModFix/>
          </a:blip>
          <a:stretch>
            <a:fillRect/>
          </a:stretch>
        </p:blipFill>
        <p:spPr>
          <a:xfrm>
            <a:off x="7195168" y="2878825"/>
            <a:ext cx="1381125" cy="1571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91" name="Google Shape;691;p62"/>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2"/>
          <p:cNvSpPr txBox="1"/>
          <p:nvPr/>
        </p:nvSpPr>
        <p:spPr>
          <a:xfrm>
            <a:off x="457200" y="1238725"/>
            <a:ext cx="8320800" cy="2697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(the bits we just wrote)</a:t>
            </a:r>
            <a:endParaRPr sz="1050">
              <a:solidFill>
                <a:srgbClr val="96928F"/>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&lt;blockquote&gt;</a:t>
            </a:r>
            <a:endParaRPr sz="105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 fantastic quote about me”</a:t>
            </a:r>
            <a:endParaRPr sz="1050">
              <a:solidFill>
                <a:srgbClr val="1A1A1A"/>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&lt;cite&gt;</a:t>
            </a:r>
            <a:r>
              <a:rPr lang="en" sz="1050">
                <a:solidFill>
                  <a:srgbClr val="1A1A1A"/>
                </a:solidFill>
                <a:highlight>
                  <a:srgbClr val="FFFFFF"/>
                </a:highlight>
                <a:latin typeface="Consolas"/>
                <a:ea typeface="Consolas"/>
                <a:cs typeface="Consolas"/>
                <a:sym typeface="Consolas"/>
              </a:rPr>
              <a:t>- the person who said it</a:t>
            </a:r>
            <a:r>
              <a:rPr lang="en" sz="1050">
                <a:solidFill>
                  <a:srgbClr val="398BC9"/>
                </a:solidFill>
                <a:highlight>
                  <a:srgbClr val="FFFFFF"/>
                </a:highlight>
                <a:latin typeface="Consolas"/>
                <a:ea typeface="Consolas"/>
                <a:cs typeface="Consolas"/>
                <a:sym typeface="Consolas"/>
              </a:rPr>
              <a:t>&lt;/cite&gt;</a:t>
            </a:r>
            <a:endParaRPr sz="105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&lt;/blockquote&gt;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chemeClr val="lt1"/>
                </a:highlight>
                <a:latin typeface="Consolas"/>
                <a:ea typeface="Consolas"/>
                <a:cs typeface="Consolas"/>
                <a:sym typeface="Consolas"/>
              </a:rPr>
              <a:t>    &lt;/section&gt;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3"/>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98" name="Google Shape;698;p63"/>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3"/>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section</a:t>
            </a:r>
            <a:endParaRPr/>
          </a:p>
        </p:txBody>
      </p:sp>
      <p:pic>
        <p:nvPicPr>
          <p:cNvPr id="700" name="Google Shape;700;p63"/>
          <p:cNvPicPr preferRelativeResize="0"/>
          <p:nvPr/>
        </p:nvPicPr>
        <p:blipFill>
          <a:blip r:embed="rId3">
            <a:alphaModFix/>
          </a:blip>
          <a:stretch>
            <a:fillRect/>
          </a:stretch>
        </p:blipFill>
        <p:spPr>
          <a:xfrm>
            <a:off x="5204183" y="-5495590"/>
            <a:ext cx="3939876" cy="10136750"/>
          </a:xfrm>
          <a:prstGeom prst="rect">
            <a:avLst/>
          </a:prstGeom>
          <a:noFill/>
          <a:ln>
            <a:noFill/>
          </a:ln>
        </p:spPr>
      </p:pic>
      <p:cxnSp>
        <p:nvCxnSpPr>
          <p:cNvPr id="701" name="Google Shape;701;p63"/>
          <p:cNvCxnSpPr/>
          <p:nvPr/>
        </p:nvCxnSpPr>
        <p:spPr>
          <a:xfrm flipH="1" rot="10800000">
            <a:off x="2102475" y="402375"/>
            <a:ext cx="3141600" cy="1308000"/>
          </a:xfrm>
          <a:prstGeom prst="straightConnector1">
            <a:avLst/>
          </a:prstGeom>
          <a:noFill/>
          <a:ln cap="flat" cmpd="sng" w="19050">
            <a:solidFill>
              <a:srgbClr val="005282"/>
            </a:solidFill>
            <a:prstDash val="solid"/>
            <a:round/>
            <a:headEnd len="med" w="med" type="none"/>
            <a:tailEnd len="med" w="med" type="triangle"/>
          </a:ln>
        </p:spPr>
      </p:cxnSp>
      <p:sp>
        <p:nvSpPr>
          <p:cNvPr id="702" name="Google Shape;702;p63"/>
          <p:cNvSpPr/>
          <p:nvPr/>
        </p:nvSpPr>
        <p:spPr>
          <a:xfrm>
            <a:off x="5256675" y="305775"/>
            <a:ext cx="3860700" cy="23856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 name="Google Shape;703;p63"/>
          <p:cNvCxnSpPr/>
          <p:nvPr/>
        </p:nvCxnSpPr>
        <p:spPr>
          <a:xfrm flipH="1" rot="10800000">
            <a:off x="1597000" y="609975"/>
            <a:ext cx="3923700" cy="1971000"/>
          </a:xfrm>
          <a:prstGeom prst="straightConnector1">
            <a:avLst/>
          </a:prstGeom>
          <a:noFill/>
          <a:ln cap="flat" cmpd="sng" w="19050">
            <a:solidFill>
              <a:srgbClr val="38761D"/>
            </a:solidFill>
            <a:prstDash val="solid"/>
            <a:round/>
            <a:headEnd len="med" w="med" type="none"/>
            <a:tailEnd len="med" w="med" type="triangle"/>
          </a:ln>
        </p:spPr>
      </p:cxnSp>
      <p:sp>
        <p:nvSpPr>
          <p:cNvPr id="704" name="Google Shape;704;p63"/>
          <p:cNvSpPr/>
          <p:nvPr/>
        </p:nvSpPr>
        <p:spPr>
          <a:xfrm>
            <a:off x="5401300" y="396375"/>
            <a:ext cx="3584100" cy="2118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3"/>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
        <p:nvSpPr>
          <p:cNvPr id="706" name="Google Shape;706;p63"/>
          <p:cNvSpPr txBox="1"/>
          <p:nvPr/>
        </p:nvSpPr>
        <p:spPr>
          <a:xfrm>
            <a:off x="461046" y="3162875"/>
            <a:ext cx="17145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article</a:t>
            </a:r>
            <a:endParaRPr sz="2400">
              <a:solidFill>
                <a:schemeClr val="dk1"/>
              </a:solidFill>
              <a:latin typeface="Barlow Light"/>
              <a:ea typeface="Barlow Light"/>
              <a:cs typeface="Barlow Light"/>
              <a:sym typeface="Barlow Light"/>
            </a:endParaRPr>
          </a:p>
        </p:txBody>
      </p:sp>
      <p:cxnSp>
        <p:nvCxnSpPr>
          <p:cNvPr id="707" name="Google Shape;707;p63"/>
          <p:cNvCxnSpPr/>
          <p:nvPr/>
        </p:nvCxnSpPr>
        <p:spPr>
          <a:xfrm flipH="1" rot="10800000">
            <a:off x="1942950" y="1068850"/>
            <a:ext cx="3955200" cy="2383200"/>
          </a:xfrm>
          <a:prstGeom prst="straightConnector1">
            <a:avLst/>
          </a:prstGeom>
          <a:noFill/>
          <a:ln cap="flat" cmpd="sng" w="19050">
            <a:solidFill>
              <a:srgbClr val="96928F"/>
            </a:solidFill>
            <a:prstDash val="solid"/>
            <a:round/>
            <a:headEnd len="med" w="med" type="none"/>
            <a:tailEnd len="med" w="med" type="triangle"/>
          </a:ln>
        </p:spPr>
      </p:cxnSp>
      <p:sp>
        <p:nvSpPr>
          <p:cNvPr id="708" name="Google Shape;708;p63"/>
          <p:cNvSpPr/>
          <p:nvPr/>
        </p:nvSpPr>
        <p:spPr>
          <a:xfrm>
            <a:off x="5904325" y="660225"/>
            <a:ext cx="2496300" cy="554100"/>
          </a:xfrm>
          <a:prstGeom prst="rect">
            <a:avLst/>
          </a:prstGeom>
          <a:noFill/>
          <a:ln cap="flat" cmpd="sng" w="19050">
            <a:solidFill>
              <a:srgbClr val="96928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4"/>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14" name="Google Shape;714;p64"/>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4"/>
          <p:cNvSpPr txBox="1"/>
          <p:nvPr/>
        </p:nvSpPr>
        <p:spPr>
          <a:xfrm>
            <a:off x="457200" y="1238725"/>
            <a:ext cx="8320800" cy="2478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Projects</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&lt;article&gt;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&lt;/article&gt;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5"/>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21" name="Google Shape;721;p65"/>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5"/>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h3</a:t>
            </a:r>
            <a:endParaRPr/>
          </a:p>
        </p:txBody>
      </p:sp>
      <p:pic>
        <p:nvPicPr>
          <p:cNvPr id="723" name="Google Shape;723;p65"/>
          <p:cNvPicPr preferRelativeResize="0"/>
          <p:nvPr/>
        </p:nvPicPr>
        <p:blipFill>
          <a:blip r:embed="rId3">
            <a:alphaModFix/>
          </a:blip>
          <a:stretch>
            <a:fillRect/>
          </a:stretch>
        </p:blipFill>
        <p:spPr>
          <a:xfrm>
            <a:off x="5204183" y="-5501878"/>
            <a:ext cx="3939876" cy="10136750"/>
          </a:xfrm>
          <a:prstGeom prst="rect">
            <a:avLst/>
          </a:prstGeom>
          <a:noFill/>
          <a:ln>
            <a:noFill/>
          </a:ln>
        </p:spPr>
      </p:pic>
      <p:cxnSp>
        <p:nvCxnSpPr>
          <p:cNvPr id="724" name="Google Shape;724;p65"/>
          <p:cNvCxnSpPr>
            <a:endCxn id="725" idx="1"/>
          </p:cNvCxnSpPr>
          <p:nvPr/>
        </p:nvCxnSpPr>
        <p:spPr>
          <a:xfrm flipH="1" rot="10800000">
            <a:off x="1395975" y="739249"/>
            <a:ext cx="4577400" cy="983700"/>
          </a:xfrm>
          <a:prstGeom prst="straightConnector1">
            <a:avLst/>
          </a:prstGeom>
          <a:noFill/>
          <a:ln cap="flat" cmpd="sng" w="19050">
            <a:solidFill>
              <a:srgbClr val="005282"/>
            </a:solidFill>
            <a:prstDash val="solid"/>
            <a:round/>
            <a:headEnd len="med" w="med" type="none"/>
            <a:tailEnd len="med" w="med" type="triangle"/>
          </a:ln>
        </p:spPr>
      </p:cxnSp>
      <p:sp>
        <p:nvSpPr>
          <p:cNvPr id="725" name="Google Shape;725;p65"/>
          <p:cNvSpPr/>
          <p:nvPr/>
        </p:nvSpPr>
        <p:spPr>
          <a:xfrm>
            <a:off x="5973375" y="679099"/>
            <a:ext cx="1509000" cy="1203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65"/>
          <p:cNvCxnSpPr>
            <a:endCxn id="727" idx="1"/>
          </p:cNvCxnSpPr>
          <p:nvPr/>
        </p:nvCxnSpPr>
        <p:spPr>
          <a:xfrm flipH="1" rot="10800000">
            <a:off x="1257500" y="899775"/>
            <a:ext cx="4716000" cy="1709700"/>
          </a:xfrm>
          <a:prstGeom prst="straightConnector1">
            <a:avLst/>
          </a:prstGeom>
          <a:noFill/>
          <a:ln cap="flat" cmpd="sng" w="19050">
            <a:solidFill>
              <a:srgbClr val="38761D"/>
            </a:solidFill>
            <a:prstDash val="solid"/>
            <a:round/>
            <a:headEnd len="med" w="med" type="none"/>
            <a:tailEnd len="med" w="med" type="triangle"/>
          </a:ln>
        </p:spPr>
      </p:cxnSp>
      <p:sp>
        <p:nvSpPr>
          <p:cNvPr id="727" name="Google Shape;727;p65"/>
          <p:cNvSpPr/>
          <p:nvPr/>
        </p:nvSpPr>
        <p:spPr>
          <a:xfrm>
            <a:off x="5973500" y="811875"/>
            <a:ext cx="1509000" cy="1758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5"/>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sp>
        <p:nvSpPr>
          <p:cNvPr id="729" name="Google Shape;729;p65"/>
          <p:cNvSpPr txBox="1"/>
          <p:nvPr/>
        </p:nvSpPr>
        <p:spPr>
          <a:xfrm>
            <a:off x="461046" y="3162875"/>
            <a:ext cx="17145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cxnSp>
        <p:nvCxnSpPr>
          <p:cNvPr id="730" name="Google Shape;730;p65"/>
          <p:cNvCxnSpPr/>
          <p:nvPr/>
        </p:nvCxnSpPr>
        <p:spPr>
          <a:xfrm flipH="1" rot="10800000">
            <a:off x="1540525" y="1213550"/>
            <a:ext cx="6024000" cy="3118800"/>
          </a:xfrm>
          <a:prstGeom prst="straightConnector1">
            <a:avLst/>
          </a:prstGeom>
          <a:noFill/>
          <a:ln cap="flat" cmpd="sng" w="19050">
            <a:solidFill>
              <a:srgbClr val="96928F"/>
            </a:solidFill>
            <a:prstDash val="solid"/>
            <a:round/>
            <a:headEnd len="med" w="med" type="none"/>
            <a:tailEnd len="med" w="med" type="triangle"/>
          </a:ln>
        </p:spPr>
      </p:cxnSp>
      <p:sp>
        <p:nvSpPr>
          <p:cNvPr id="731" name="Google Shape;731;p65"/>
          <p:cNvSpPr/>
          <p:nvPr/>
        </p:nvSpPr>
        <p:spPr>
          <a:xfrm>
            <a:off x="7570625" y="660225"/>
            <a:ext cx="830100" cy="554100"/>
          </a:xfrm>
          <a:prstGeom prst="rect">
            <a:avLst/>
          </a:prstGeom>
          <a:noFill/>
          <a:ln cap="flat" cmpd="sng" w="19050">
            <a:solidFill>
              <a:srgbClr val="96928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65"/>
          <p:cNvCxnSpPr>
            <a:endCxn id="733" idx="1"/>
          </p:cNvCxnSpPr>
          <p:nvPr/>
        </p:nvCxnSpPr>
        <p:spPr>
          <a:xfrm flipH="1" rot="10800000">
            <a:off x="1244900" y="1100625"/>
            <a:ext cx="4728600" cy="2376600"/>
          </a:xfrm>
          <a:prstGeom prst="straightConnector1">
            <a:avLst/>
          </a:prstGeom>
          <a:noFill/>
          <a:ln cap="flat" cmpd="sng" w="19050">
            <a:solidFill>
              <a:srgbClr val="20124D"/>
            </a:solidFill>
            <a:prstDash val="solid"/>
            <a:round/>
            <a:headEnd len="med" w="med" type="none"/>
            <a:tailEnd len="med" w="med" type="triangle"/>
          </a:ln>
        </p:spPr>
      </p:cxnSp>
      <p:sp>
        <p:nvSpPr>
          <p:cNvPr id="733" name="Google Shape;733;p65"/>
          <p:cNvSpPr/>
          <p:nvPr/>
        </p:nvSpPr>
        <p:spPr>
          <a:xfrm>
            <a:off x="5973500" y="1012725"/>
            <a:ext cx="830100" cy="175800"/>
          </a:xfrm>
          <a:prstGeom prst="rect">
            <a:avLst/>
          </a:prstGeom>
          <a:noFill/>
          <a:ln cap="flat" cmpd="sng" w="19050">
            <a:solidFill>
              <a:srgbClr val="20124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5"/>
          <p:cNvSpPr txBox="1"/>
          <p:nvPr/>
        </p:nvSpPr>
        <p:spPr>
          <a:xfrm>
            <a:off x="461040" y="4033265"/>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img</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6"/>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40" name="Google Shape;740;p66"/>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6"/>
          <p:cNvSpPr txBox="1"/>
          <p:nvPr/>
        </p:nvSpPr>
        <p:spPr>
          <a:xfrm>
            <a:off x="457200" y="1238725"/>
            <a:ext cx="8320800" cy="3575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&lt;blockquote&gt;&lt;/blockquote&gt;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&lt;h2&gt;Projects&lt;/h2&gt;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&lt;article&gt;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&lt;h3&gt;</a:t>
            </a:r>
            <a:r>
              <a:rPr lang="en" sz="1050">
                <a:solidFill>
                  <a:srgbClr val="1A1A1A"/>
                </a:solidFill>
                <a:highlight>
                  <a:srgbClr val="FFFFFF"/>
                </a:highlight>
                <a:latin typeface="Consolas"/>
                <a:ea typeface="Consolas"/>
                <a:cs typeface="Consolas"/>
                <a:sym typeface="Consolas"/>
              </a:rPr>
              <a:t>Project Title</a:t>
            </a:r>
            <a:r>
              <a:rPr lang="en" sz="1050">
                <a:solidFill>
                  <a:srgbClr val="398BC9"/>
                </a:solidFill>
                <a:highlight>
                  <a:srgbClr val="FFFFFF"/>
                </a:highlight>
                <a:latin typeface="Consolas"/>
                <a:ea typeface="Consolas"/>
                <a:cs typeface="Consolas"/>
                <a:sym typeface="Consolas"/>
              </a:rPr>
              <a:t>&lt;/h3&gt;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nequga numquam vol...</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&lt;/article&gt;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7"/>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47" name="Google Shape;747;p67"/>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7"/>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section</a:t>
            </a:r>
            <a:endParaRPr/>
          </a:p>
        </p:txBody>
      </p:sp>
      <p:pic>
        <p:nvPicPr>
          <p:cNvPr id="749" name="Google Shape;749;p67"/>
          <p:cNvPicPr preferRelativeResize="0"/>
          <p:nvPr/>
        </p:nvPicPr>
        <p:blipFill>
          <a:blip r:embed="rId3">
            <a:alphaModFix/>
          </a:blip>
          <a:stretch>
            <a:fillRect/>
          </a:stretch>
        </p:blipFill>
        <p:spPr>
          <a:xfrm>
            <a:off x="5204183" y="-7102078"/>
            <a:ext cx="3939876" cy="10136750"/>
          </a:xfrm>
          <a:prstGeom prst="rect">
            <a:avLst/>
          </a:prstGeom>
          <a:noFill/>
          <a:ln>
            <a:noFill/>
          </a:ln>
        </p:spPr>
      </p:pic>
      <p:cxnSp>
        <p:nvCxnSpPr>
          <p:cNvPr id="750" name="Google Shape;750;p67"/>
          <p:cNvCxnSpPr>
            <a:endCxn id="751" idx="1"/>
          </p:cNvCxnSpPr>
          <p:nvPr/>
        </p:nvCxnSpPr>
        <p:spPr>
          <a:xfrm flipH="1" rot="10800000">
            <a:off x="2087475" y="1734050"/>
            <a:ext cx="3169200" cy="14100"/>
          </a:xfrm>
          <a:prstGeom prst="straightConnector1">
            <a:avLst/>
          </a:prstGeom>
          <a:noFill/>
          <a:ln cap="flat" cmpd="sng" w="19050">
            <a:solidFill>
              <a:srgbClr val="005282"/>
            </a:solidFill>
            <a:prstDash val="solid"/>
            <a:round/>
            <a:headEnd len="med" w="med" type="none"/>
            <a:tailEnd len="med" w="med" type="triangle"/>
          </a:ln>
        </p:spPr>
      </p:cxnSp>
      <p:sp>
        <p:nvSpPr>
          <p:cNvPr id="751" name="Google Shape;751;p67"/>
          <p:cNvSpPr/>
          <p:nvPr/>
        </p:nvSpPr>
        <p:spPr>
          <a:xfrm>
            <a:off x="5256675" y="1242200"/>
            <a:ext cx="3887400" cy="9837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 name="Google Shape;752;p67"/>
          <p:cNvCxnSpPr>
            <a:endCxn id="753" idx="1"/>
          </p:cNvCxnSpPr>
          <p:nvPr/>
        </p:nvCxnSpPr>
        <p:spPr>
          <a:xfrm flipH="1" rot="10800000">
            <a:off x="1559300" y="1634300"/>
            <a:ext cx="4414200" cy="943800"/>
          </a:xfrm>
          <a:prstGeom prst="straightConnector1">
            <a:avLst/>
          </a:prstGeom>
          <a:noFill/>
          <a:ln cap="flat" cmpd="sng" w="19050">
            <a:solidFill>
              <a:srgbClr val="38761D"/>
            </a:solidFill>
            <a:prstDash val="solid"/>
            <a:round/>
            <a:headEnd len="med" w="med" type="none"/>
            <a:tailEnd len="med" w="med" type="triangle"/>
          </a:ln>
        </p:spPr>
      </p:cxnSp>
      <p:sp>
        <p:nvSpPr>
          <p:cNvPr id="753" name="Google Shape;753;p67"/>
          <p:cNvSpPr/>
          <p:nvPr/>
        </p:nvSpPr>
        <p:spPr>
          <a:xfrm>
            <a:off x="5973500" y="1527950"/>
            <a:ext cx="2521500" cy="2127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7"/>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
        <p:nvSpPr>
          <p:cNvPr id="755" name="Google Shape;755;p67"/>
          <p:cNvSpPr txBox="1"/>
          <p:nvPr/>
        </p:nvSpPr>
        <p:spPr>
          <a:xfrm>
            <a:off x="461046" y="3162875"/>
            <a:ext cx="17145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cxnSp>
        <p:nvCxnSpPr>
          <p:cNvPr id="756" name="Google Shape;756;p67"/>
          <p:cNvCxnSpPr>
            <a:endCxn id="757" idx="1"/>
          </p:cNvCxnSpPr>
          <p:nvPr/>
        </p:nvCxnSpPr>
        <p:spPr>
          <a:xfrm flipH="1" rot="10800000">
            <a:off x="1238800" y="2018625"/>
            <a:ext cx="5712000" cy="2319900"/>
          </a:xfrm>
          <a:prstGeom prst="straightConnector1">
            <a:avLst/>
          </a:prstGeom>
          <a:noFill/>
          <a:ln cap="flat" cmpd="sng" w="19050">
            <a:solidFill>
              <a:srgbClr val="96928F"/>
            </a:solidFill>
            <a:prstDash val="solid"/>
            <a:round/>
            <a:headEnd len="med" w="med" type="none"/>
            <a:tailEnd len="med" w="med" type="triangle"/>
          </a:ln>
        </p:spPr>
      </p:cxnSp>
      <p:sp>
        <p:nvSpPr>
          <p:cNvPr id="757" name="Google Shape;757;p67"/>
          <p:cNvSpPr/>
          <p:nvPr/>
        </p:nvSpPr>
        <p:spPr>
          <a:xfrm>
            <a:off x="6950800" y="1930725"/>
            <a:ext cx="412200" cy="175800"/>
          </a:xfrm>
          <a:prstGeom prst="rect">
            <a:avLst/>
          </a:prstGeom>
          <a:noFill/>
          <a:ln cap="flat" cmpd="sng" w="19050">
            <a:solidFill>
              <a:srgbClr val="96928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67"/>
          <p:cNvCxnSpPr>
            <a:endCxn id="759" idx="1"/>
          </p:cNvCxnSpPr>
          <p:nvPr/>
        </p:nvCxnSpPr>
        <p:spPr>
          <a:xfrm flipH="1" rot="10800000">
            <a:off x="1251200" y="1866075"/>
            <a:ext cx="4722300" cy="1592400"/>
          </a:xfrm>
          <a:prstGeom prst="straightConnector1">
            <a:avLst/>
          </a:prstGeom>
          <a:noFill/>
          <a:ln cap="flat" cmpd="sng" w="19050">
            <a:solidFill>
              <a:srgbClr val="20124D"/>
            </a:solidFill>
            <a:prstDash val="solid"/>
            <a:round/>
            <a:headEnd len="med" w="med" type="none"/>
            <a:tailEnd len="med" w="med" type="triangle"/>
          </a:ln>
        </p:spPr>
      </p:cxnSp>
      <p:sp>
        <p:nvSpPr>
          <p:cNvPr id="759" name="Google Shape;759;p67"/>
          <p:cNvSpPr/>
          <p:nvPr/>
        </p:nvSpPr>
        <p:spPr>
          <a:xfrm>
            <a:off x="5973500" y="1829775"/>
            <a:ext cx="2521500" cy="72600"/>
          </a:xfrm>
          <a:prstGeom prst="rect">
            <a:avLst/>
          </a:prstGeom>
          <a:noFill/>
          <a:ln cap="flat" cmpd="sng" w="19050">
            <a:solidFill>
              <a:srgbClr val="20124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7"/>
          <p:cNvSpPr txBox="1"/>
          <p:nvPr/>
        </p:nvSpPr>
        <p:spPr>
          <a:xfrm>
            <a:off x="461040" y="4033265"/>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8"/>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66" name="Google Shape;766;p68"/>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8"/>
          <p:cNvSpPr txBox="1"/>
          <p:nvPr/>
        </p:nvSpPr>
        <p:spPr>
          <a:xfrm>
            <a:off x="457200" y="1238725"/>
            <a:ext cx="8320800" cy="2917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&lt;blockquote&gt;&lt;/blockquote&gt;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Contact</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If you'd like to work with me, you can drop me a message!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"mailto:email@example.com"</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Let's Talk</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9"/>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73" name="Google Shape;773;p69"/>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9"/>
          <p:cNvSpPr txBox="1"/>
          <p:nvPr>
            <p:ph idx="1" type="body"/>
          </p:nvPr>
        </p:nvSpPr>
        <p:spPr>
          <a:xfrm>
            <a:off x="461050" y="14534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footer</a:t>
            </a:r>
            <a:endParaRPr/>
          </a:p>
        </p:txBody>
      </p:sp>
      <p:pic>
        <p:nvPicPr>
          <p:cNvPr id="775" name="Google Shape;775;p69"/>
          <p:cNvPicPr preferRelativeResize="0"/>
          <p:nvPr/>
        </p:nvPicPr>
        <p:blipFill>
          <a:blip r:embed="rId3">
            <a:alphaModFix/>
          </a:blip>
          <a:stretch>
            <a:fillRect/>
          </a:stretch>
        </p:blipFill>
        <p:spPr>
          <a:xfrm>
            <a:off x="5204183" y="-7102078"/>
            <a:ext cx="3939876" cy="10136750"/>
          </a:xfrm>
          <a:prstGeom prst="rect">
            <a:avLst/>
          </a:prstGeom>
          <a:noFill/>
          <a:ln>
            <a:noFill/>
          </a:ln>
        </p:spPr>
      </p:pic>
      <p:cxnSp>
        <p:nvCxnSpPr>
          <p:cNvPr id="776" name="Google Shape;776;p69"/>
          <p:cNvCxnSpPr/>
          <p:nvPr/>
        </p:nvCxnSpPr>
        <p:spPr>
          <a:xfrm>
            <a:off x="1898875" y="1754300"/>
            <a:ext cx="3364200" cy="597300"/>
          </a:xfrm>
          <a:prstGeom prst="straightConnector1">
            <a:avLst/>
          </a:prstGeom>
          <a:noFill/>
          <a:ln cap="flat" cmpd="sng" w="19050">
            <a:solidFill>
              <a:srgbClr val="8E7CC3"/>
            </a:solidFill>
            <a:prstDash val="solid"/>
            <a:round/>
            <a:headEnd len="med" w="med" type="none"/>
            <a:tailEnd len="med" w="med" type="triangle"/>
          </a:ln>
        </p:spPr>
      </p:cxnSp>
      <p:sp>
        <p:nvSpPr>
          <p:cNvPr id="777" name="Google Shape;777;p69"/>
          <p:cNvSpPr/>
          <p:nvPr/>
        </p:nvSpPr>
        <p:spPr>
          <a:xfrm>
            <a:off x="5256675" y="2269825"/>
            <a:ext cx="3860700" cy="723300"/>
          </a:xfrm>
          <a:prstGeom prst="rect">
            <a:avLst/>
          </a:prstGeom>
          <a:noFill/>
          <a:ln cap="flat" cmpd="sng" w="19050">
            <a:solidFill>
              <a:srgbClr val="8E7CC3"/>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5B0FE"/>
              </a:solidFill>
            </a:endParaRPr>
          </a:p>
        </p:txBody>
      </p:sp>
      <p:cxnSp>
        <p:nvCxnSpPr>
          <p:cNvPr id="778" name="Google Shape;778;p69"/>
          <p:cNvCxnSpPr>
            <a:endCxn id="779" idx="1"/>
          </p:cNvCxnSpPr>
          <p:nvPr/>
        </p:nvCxnSpPr>
        <p:spPr>
          <a:xfrm flipH="1" rot="10800000">
            <a:off x="1333000" y="2524797"/>
            <a:ext cx="5319600" cy="53400"/>
          </a:xfrm>
          <a:prstGeom prst="straightConnector1">
            <a:avLst/>
          </a:prstGeom>
          <a:noFill/>
          <a:ln cap="flat" cmpd="sng" w="19050">
            <a:solidFill>
              <a:srgbClr val="6AA84F"/>
            </a:solidFill>
            <a:prstDash val="solid"/>
            <a:round/>
            <a:headEnd len="med" w="med" type="none"/>
            <a:tailEnd len="med" w="med" type="triangle"/>
          </a:ln>
        </p:spPr>
      </p:cxnSp>
      <p:sp>
        <p:nvSpPr>
          <p:cNvPr id="779" name="Google Shape;779;p69"/>
          <p:cNvSpPr/>
          <p:nvPr/>
        </p:nvSpPr>
        <p:spPr>
          <a:xfrm>
            <a:off x="6652600" y="2392047"/>
            <a:ext cx="1035300" cy="265500"/>
          </a:xfrm>
          <a:prstGeom prst="rect">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9"/>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ul</a:t>
            </a:r>
            <a:endParaRPr sz="2400">
              <a:solidFill>
                <a:schemeClr val="dk1"/>
              </a:solidFill>
              <a:latin typeface="Barlow Light"/>
              <a:ea typeface="Barlow Light"/>
              <a:cs typeface="Barlow Light"/>
              <a:sym typeface="Barlow Light"/>
            </a:endParaRPr>
          </a:p>
        </p:txBody>
      </p:sp>
      <p:sp>
        <p:nvSpPr>
          <p:cNvPr id="781" name="Google Shape;781;p69"/>
          <p:cNvSpPr txBox="1"/>
          <p:nvPr/>
        </p:nvSpPr>
        <p:spPr>
          <a:xfrm>
            <a:off x="461046" y="3162875"/>
            <a:ext cx="17145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cxnSp>
        <p:nvCxnSpPr>
          <p:cNvPr id="782" name="Google Shape;782;p69"/>
          <p:cNvCxnSpPr>
            <a:endCxn id="783" idx="1"/>
          </p:cNvCxnSpPr>
          <p:nvPr/>
        </p:nvCxnSpPr>
        <p:spPr>
          <a:xfrm flipH="1" rot="10800000">
            <a:off x="1257750" y="2818175"/>
            <a:ext cx="4118400" cy="627600"/>
          </a:xfrm>
          <a:prstGeom prst="straightConnector1">
            <a:avLst/>
          </a:prstGeom>
          <a:noFill/>
          <a:ln cap="flat" cmpd="sng" w="19050">
            <a:solidFill>
              <a:srgbClr val="6D9EEB"/>
            </a:solidFill>
            <a:prstDash val="solid"/>
            <a:round/>
            <a:headEnd len="med" w="med" type="none"/>
            <a:tailEnd len="med" w="med" type="triangle"/>
          </a:ln>
        </p:spPr>
      </p:cxnSp>
      <p:sp>
        <p:nvSpPr>
          <p:cNvPr id="783" name="Google Shape;783;p69"/>
          <p:cNvSpPr/>
          <p:nvPr/>
        </p:nvSpPr>
        <p:spPr>
          <a:xfrm>
            <a:off x="5376150" y="2743775"/>
            <a:ext cx="3577800" cy="148800"/>
          </a:xfrm>
          <a:prstGeom prst="rect">
            <a:avLst/>
          </a:prstGeom>
          <a:noFill/>
          <a:ln cap="flat" cmpd="sng" w="19050">
            <a:solidFill>
              <a:srgbClr val="6D9EEB"/>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0"/>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89" name="Google Shape;789;p70"/>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0"/>
          <p:cNvSpPr txBox="1"/>
          <p:nvPr/>
        </p:nvSpPr>
        <p:spPr>
          <a:xfrm>
            <a:off x="457200" y="1238725"/>
            <a:ext cx="8320800" cy="2478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&lt;ul&gt;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&lt;/ul&gt;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&lt;p&gt;&amp;copy;</a:t>
            </a:r>
            <a:r>
              <a:rPr lang="en" sz="1050">
                <a:solidFill>
                  <a:srgbClr val="1A1A1A"/>
                </a:solidFill>
                <a:highlight>
                  <a:srgbClr val="FFFFFF"/>
                </a:highlight>
                <a:latin typeface="Consolas"/>
                <a:ea typeface="Consolas"/>
                <a:cs typeface="Consolas"/>
                <a:sym typeface="Consolas"/>
              </a:rPr>
              <a:t> 2021 - Portfolio design by Your Name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1"/>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96" name="Google Shape;796;p71"/>
          <p:cNvSpPr/>
          <p:nvPr/>
        </p:nvSpPr>
        <p:spPr>
          <a:xfrm>
            <a:off x="3980250" y="-105925"/>
            <a:ext cx="5163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1"/>
          <p:cNvSpPr txBox="1"/>
          <p:nvPr>
            <p:ph idx="1" type="body"/>
          </p:nvPr>
        </p:nvSpPr>
        <p:spPr>
          <a:xfrm>
            <a:off x="461050" y="14534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li</a:t>
            </a:r>
            <a:endParaRPr/>
          </a:p>
        </p:txBody>
      </p:sp>
      <p:pic>
        <p:nvPicPr>
          <p:cNvPr id="798" name="Google Shape;798;p71"/>
          <p:cNvPicPr preferRelativeResize="0"/>
          <p:nvPr/>
        </p:nvPicPr>
        <p:blipFill>
          <a:blip r:embed="rId3">
            <a:alphaModFix/>
          </a:blip>
          <a:stretch>
            <a:fillRect/>
          </a:stretch>
        </p:blipFill>
        <p:spPr>
          <a:xfrm>
            <a:off x="4017201" y="-12903125"/>
            <a:ext cx="6339650" cy="16311025"/>
          </a:xfrm>
          <a:prstGeom prst="rect">
            <a:avLst/>
          </a:prstGeom>
          <a:noFill/>
          <a:ln>
            <a:noFill/>
          </a:ln>
        </p:spPr>
      </p:pic>
      <p:cxnSp>
        <p:nvCxnSpPr>
          <p:cNvPr id="799" name="Google Shape;799;p71"/>
          <p:cNvCxnSpPr/>
          <p:nvPr/>
        </p:nvCxnSpPr>
        <p:spPr>
          <a:xfrm>
            <a:off x="1219850" y="1754325"/>
            <a:ext cx="5193600" cy="578400"/>
          </a:xfrm>
          <a:prstGeom prst="straightConnector1">
            <a:avLst/>
          </a:prstGeom>
          <a:noFill/>
          <a:ln cap="flat" cmpd="sng" w="19050">
            <a:solidFill>
              <a:srgbClr val="8E7CC3"/>
            </a:solidFill>
            <a:prstDash val="solid"/>
            <a:round/>
            <a:headEnd len="med" w="med" type="none"/>
            <a:tailEnd len="med" w="med" type="triangle"/>
          </a:ln>
        </p:spPr>
      </p:cxnSp>
      <p:sp>
        <p:nvSpPr>
          <p:cNvPr id="800" name="Google Shape;800;p71"/>
          <p:cNvSpPr/>
          <p:nvPr/>
        </p:nvSpPr>
        <p:spPr>
          <a:xfrm>
            <a:off x="6419950" y="2313025"/>
            <a:ext cx="414900" cy="554100"/>
          </a:xfrm>
          <a:prstGeom prst="rect">
            <a:avLst/>
          </a:prstGeom>
          <a:noFill/>
          <a:ln cap="flat" cmpd="sng" w="19050">
            <a:solidFill>
              <a:srgbClr val="8E7CC3"/>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5B0FE"/>
              </a:solidFill>
            </a:endParaRPr>
          </a:p>
        </p:txBody>
      </p:sp>
      <p:cxnSp>
        <p:nvCxnSpPr>
          <p:cNvPr id="801" name="Google Shape;801;p71"/>
          <p:cNvCxnSpPr>
            <a:endCxn id="802" idx="1"/>
          </p:cNvCxnSpPr>
          <p:nvPr/>
        </p:nvCxnSpPr>
        <p:spPr>
          <a:xfrm flipH="1" rot="10800000">
            <a:off x="1257700" y="2580950"/>
            <a:ext cx="5237700" cy="66300"/>
          </a:xfrm>
          <a:prstGeom prst="straightConnector1">
            <a:avLst/>
          </a:prstGeom>
          <a:noFill/>
          <a:ln cap="flat" cmpd="sng" w="19050">
            <a:solidFill>
              <a:srgbClr val="6AA84F"/>
            </a:solidFill>
            <a:prstDash val="solid"/>
            <a:round/>
            <a:headEnd len="med" w="med" type="none"/>
            <a:tailEnd len="med" w="med" type="triangle"/>
          </a:ln>
        </p:spPr>
      </p:cxnSp>
      <p:sp>
        <p:nvSpPr>
          <p:cNvPr id="802" name="Google Shape;802;p71"/>
          <p:cNvSpPr/>
          <p:nvPr/>
        </p:nvSpPr>
        <p:spPr>
          <a:xfrm>
            <a:off x="6495400" y="2448200"/>
            <a:ext cx="289200" cy="265500"/>
          </a:xfrm>
          <a:prstGeom prst="rect">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1"/>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8"/>
          <p:cNvSpPr txBox="1"/>
          <p:nvPr>
            <p:ph idx="4294967295" type="ctrTitle"/>
          </p:nvPr>
        </p:nvSpPr>
        <p:spPr>
          <a:xfrm>
            <a:off x="454550" y="443300"/>
            <a:ext cx="2229600" cy="11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800"/>
              <a:t>WCAG</a:t>
            </a:r>
            <a:endParaRPr sz="5100"/>
          </a:p>
        </p:txBody>
      </p:sp>
      <p:sp>
        <p:nvSpPr>
          <p:cNvPr id="288" name="Google Shape;288;p18"/>
          <p:cNvSpPr txBox="1"/>
          <p:nvPr>
            <p:ph idx="4294967295" type="subTitle"/>
          </p:nvPr>
        </p:nvSpPr>
        <p:spPr>
          <a:xfrm>
            <a:off x="454550" y="1506025"/>
            <a:ext cx="2360100" cy="224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latin typeface="Arial"/>
                <a:ea typeface="Arial"/>
                <a:cs typeface="Arial"/>
                <a:sym typeface="Arial"/>
              </a:rPr>
              <a:t>Follows some core principles:</a:t>
            </a:r>
            <a:endParaRPr sz="1800">
              <a:solidFill>
                <a:srgbClr val="595959"/>
              </a:solidFill>
              <a:latin typeface="Arial"/>
              <a:ea typeface="Arial"/>
              <a:cs typeface="Arial"/>
              <a:sym typeface="Arial"/>
            </a:endParaRPr>
          </a:p>
          <a:p>
            <a:pPr indent="-342900" lvl="0" marL="457200" rtl="0" algn="l">
              <a:lnSpc>
                <a:spcPct val="115000"/>
              </a:lnSpc>
              <a:spcBef>
                <a:spcPts val="1200"/>
              </a:spcBef>
              <a:spcAft>
                <a:spcPts val="0"/>
              </a:spcAft>
              <a:buClr>
                <a:srgbClr val="595959"/>
              </a:buClr>
              <a:buSzPts val="1800"/>
              <a:buFont typeface="Arial"/>
              <a:buChar char="-"/>
            </a:pPr>
            <a:r>
              <a:rPr lang="en" sz="1800">
                <a:solidFill>
                  <a:srgbClr val="595959"/>
                </a:solidFill>
                <a:latin typeface="Arial"/>
                <a:ea typeface="Arial"/>
                <a:cs typeface="Arial"/>
                <a:sym typeface="Arial"/>
              </a:rPr>
              <a:t>Perceivable</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Operable</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Understandable</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Robust</a:t>
            </a:r>
            <a:endParaRPr sz="1800">
              <a:solidFill>
                <a:srgbClr val="595959"/>
              </a:solidFill>
              <a:latin typeface="Arial"/>
              <a:ea typeface="Arial"/>
              <a:cs typeface="Arial"/>
              <a:sym typeface="Arial"/>
            </a:endParaRPr>
          </a:p>
          <a:p>
            <a:pPr indent="0" lvl="0" marL="0" rtl="0" algn="l">
              <a:spcBef>
                <a:spcPts val="1200"/>
              </a:spcBef>
              <a:spcAft>
                <a:spcPts val="0"/>
              </a:spcAft>
              <a:buNone/>
            </a:pPr>
            <a:r>
              <a:t/>
            </a:r>
            <a:endParaRPr sz="1800"/>
          </a:p>
        </p:txBody>
      </p:sp>
      <p:sp>
        <p:nvSpPr>
          <p:cNvPr id="289" name="Google Shape;289;p1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90" name="Google Shape;290;p18"/>
          <p:cNvPicPr preferRelativeResize="0"/>
          <p:nvPr/>
        </p:nvPicPr>
        <p:blipFill>
          <a:blip r:embed="rId3">
            <a:alphaModFix/>
          </a:blip>
          <a:stretch>
            <a:fillRect/>
          </a:stretch>
        </p:blipFill>
        <p:spPr>
          <a:xfrm>
            <a:off x="5312737" y="1061475"/>
            <a:ext cx="1504950" cy="914400"/>
          </a:xfrm>
          <a:prstGeom prst="rect">
            <a:avLst/>
          </a:prstGeom>
          <a:noFill/>
          <a:ln>
            <a:noFill/>
          </a:ln>
        </p:spPr>
      </p:pic>
      <p:pic>
        <p:nvPicPr>
          <p:cNvPr id="291" name="Google Shape;291;p18"/>
          <p:cNvPicPr preferRelativeResize="0"/>
          <p:nvPr/>
        </p:nvPicPr>
        <p:blipFill>
          <a:blip r:embed="rId4">
            <a:alphaModFix/>
          </a:blip>
          <a:stretch>
            <a:fillRect/>
          </a:stretch>
        </p:blipFill>
        <p:spPr>
          <a:xfrm>
            <a:off x="3537587" y="2726413"/>
            <a:ext cx="1475314" cy="1787400"/>
          </a:xfrm>
          <a:prstGeom prst="rect">
            <a:avLst/>
          </a:prstGeom>
          <a:noFill/>
          <a:ln>
            <a:noFill/>
          </a:ln>
        </p:spPr>
      </p:pic>
      <p:pic>
        <p:nvPicPr>
          <p:cNvPr id="292" name="Google Shape;292;p18"/>
          <p:cNvPicPr preferRelativeResize="0"/>
          <p:nvPr/>
        </p:nvPicPr>
        <p:blipFill>
          <a:blip r:embed="rId5">
            <a:alphaModFix/>
          </a:blip>
          <a:stretch>
            <a:fillRect/>
          </a:stretch>
        </p:blipFill>
        <p:spPr>
          <a:xfrm>
            <a:off x="7233276" y="557525"/>
            <a:ext cx="1457325" cy="1609725"/>
          </a:xfrm>
          <a:prstGeom prst="rect">
            <a:avLst/>
          </a:prstGeom>
          <a:noFill/>
          <a:ln>
            <a:noFill/>
          </a:ln>
        </p:spPr>
      </p:pic>
      <p:pic>
        <p:nvPicPr>
          <p:cNvPr id="293" name="Google Shape;293;p18"/>
          <p:cNvPicPr preferRelativeResize="0"/>
          <p:nvPr/>
        </p:nvPicPr>
        <p:blipFill>
          <a:blip r:embed="rId6">
            <a:alphaModFix/>
          </a:blip>
          <a:stretch>
            <a:fillRect/>
          </a:stretch>
        </p:blipFill>
        <p:spPr>
          <a:xfrm>
            <a:off x="5573841" y="2563088"/>
            <a:ext cx="1022840" cy="1278550"/>
          </a:xfrm>
          <a:prstGeom prst="rect">
            <a:avLst/>
          </a:prstGeom>
          <a:noFill/>
          <a:ln>
            <a:noFill/>
          </a:ln>
        </p:spPr>
      </p:pic>
      <p:pic>
        <p:nvPicPr>
          <p:cNvPr id="294" name="Google Shape;294;p18"/>
          <p:cNvPicPr preferRelativeResize="0"/>
          <p:nvPr/>
        </p:nvPicPr>
        <p:blipFill>
          <a:blip r:embed="rId7">
            <a:alphaModFix/>
          </a:blip>
          <a:stretch>
            <a:fillRect/>
          </a:stretch>
        </p:blipFill>
        <p:spPr>
          <a:xfrm>
            <a:off x="3611088" y="821875"/>
            <a:ext cx="942581" cy="1278550"/>
          </a:xfrm>
          <a:prstGeom prst="rect">
            <a:avLst/>
          </a:prstGeom>
          <a:noFill/>
          <a:ln>
            <a:noFill/>
          </a:ln>
        </p:spPr>
      </p:pic>
      <p:pic>
        <p:nvPicPr>
          <p:cNvPr id="295" name="Google Shape;295;p18"/>
          <p:cNvPicPr preferRelativeResize="0"/>
          <p:nvPr/>
        </p:nvPicPr>
        <p:blipFill>
          <a:blip r:embed="rId8">
            <a:alphaModFix/>
          </a:blip>
          <a:stretch>
            <a:fillRect/>
          </a:stretch>
        </p:blipFill>
        <p:spPr>
          <a:xfrm>
            <a:off x="7195168" y="2878825"/>
            <a:ext cx="1381125" cy="1571625"/>
          </a:xfrm>
          <a:prstGeom prst="rect">
            <a:avLst/>
          </a:prstGeom>
          <a:noFill/>
          <a:ln>
            <a:noFill/>
          </a:ln>
        </p:spPr>
      </p:pic>
      <p:sp>
        <p:nvSpPr>
          <p:cNvPr id="296" name="Google Shape;296;p18"/>
          <p:cNvSpPr txBox="1"/>
          <p:nvPr/>
        </p:nvSpPr>
        <p:spPr>
          <a:xfrm>
            <a:off x="337425" y="3957450"/>
            <a:ext cx="254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98BC9"/>
                </a:solidFill>
                <a:latin typeface="Barlow Light"/>
                <a:ea typeface="Barlow Light"/>
                <a:cs typeface="Barlow Light"/>
                <a:sym typeface="Barlow Light"/>
              </a:rPr>
              <a:t>https://developer.mozilla.org/en-US/docs/Web/Accessibility/Understanding_WCAG</a:t>
            </a:r>
            <a:endParaRPr>
              <a:solidFill>
                <a:srgbClr val="398BC9"/>
              </a:solidFill>
              <a:latin typeface="Barlow Light"/>
              <a:ea typeface="Barlow Light"/>
              <a:cs typeface="Barlow Light"/>
              <a:sym typeface="Barlow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2"/>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809" name="Google Shape;809;p72"/>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2"/>
          <p:cNvSpPr txBox="1"/>
          <p:nvPr/>
        </p:nvSpPr>
        <p:spPr>
          <a:xfrm>
            <a:off x="457200" y="1238725"/>
            <a:ext cx="8320800" cy="423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&lt;ul&gt;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"https://www.linkedin.com/in/jofranchetti/"</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LinkedIn</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"https://twitter.com/ThisIsJoFrank"</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twitter</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"https://github.com/thisisjofrank"</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"https://https://www.youtube.com/channel/UCVa6jsJX6y3ol-ow0_89cXQ"</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Youtube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&lt;/ul&gt;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3"/>
          <p:cNvSpPr txBox="1"/>
          <p:nvPr>
            <p:ph type="ctrTitle"/>
          </p:nvPr>
        </p:nvSpPr>
        <p:spPr>
          <a:xfrm>
            <a:off x="2268250" y="1292050"/>
            <a:ext cx="4472700" cy="28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And that’s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9"/>
          <p:cNvSpPr txBox="1"/>
          <p:nvPr>
            <p:ph type="title"/>
          </p:nvPr>
        </p:nvSpPr>
        <p:spPr>
          <a:xfrm>
            <a:off x="457200" y="586975"/>
            <a:ext cx="5138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Perceivable</a:t>
            </a:r>
            <a:endParaRPr/>
          </a:p>
        </p:txBody>
      </p:sp>
      <p:sp>
        <p:nvSpPr>
          <p:cNvPr id="302" name="Google Shape;302;p19"/>
          <p:cNvSpPr txBox="1"/>
          <p:nvPr>
            <p:ph idx="1" type="body"/>
          </p:nvPr>
        </p:nvSpPr>
        <p:spPr>
          <a:xfrm>
            <a:off x="457200" y="1407250"/>
            <a:ext cx="5138700" cy="34311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AutoNum type="arabicPeriod"/>
            </a:pPr>
            <a:r>
              <a:rPr lang="en" sz="1900"/>
              <a:t>Provide text alternatives for any non-text content.</a:t>
            </a:r>
            <a:endParaRPr sz="1900"/>
          </a:p>
          <a:p>
            <a:pPr indent="-349250" lvl="0" marL="457200" rtl="0" algn="l">
              <a:spcBef>
                <a:spcPts val="1000"/>
              </a:spcBef>
              <a:spcAft>
                <a:spcPts val="0"/>
              </a:spcAft>
              <a:buSzPts val="1900"/>
              <a:buAutoNum type="arabicPeriod"/>
            </a:pPr>
            <a:r>
              <a:rPr lang="en" sz="1900"/>
              <a:t>Provide alternatives for time-based media.</a:t>
            </a:r>
            <a:endParaRPr sz="1900"/>
          </a:p>
          <a:p>
            <a:pPr indent="-349250" lvl="0" marL="457200" rtl="0" algn="l">
              <a:spcBef>
                <a:spcPts val="1000"/>
              </a:spcBef>
              <a:spcAft>
                <a:spcPts val="0"/>
              </a:spcAft>
              <a:buSzPts val="1900"/>
              <a:buAutoNum type="arabicPeriod"/>
            </a:pPr>
            <a:r>
              <a:rPr lang="en" sz="1900"/>
              <a:t>Create content that can be presented in different ways without losing information or structure.</a:t>
            </a:r>
            <a:endParaRPr sz="1900"/>
          </a:p>
          <a:p>
            <a:pPr indent="-349250" lvl="0" marL="457200" rtl="0" algn="l">
              <a:spcBef>
                <a:spcPts val="1000"/>
              </a:spcBef>
              <a:spcAft>
                <a:spcPts val="1000"/>
              </a:spcAft>
              <a:buSzPts val="1900"/>
              <a:buAutoNum type="arabicPeriod"/>
            </a:pPr>
            <a:r>
              <a:rPr lang="en" sz="1900"/>
              <a:t>Make it easier for users to see and hear content including separating foreground from background.</a:t>
            </a:r>
            <a:endParaRPr sz="1900"/>
          </a:p>
        </p:txBody>
      </p:sp>
      <p:sp>
        <p:nvSpPr>
          <p:cNvPr id="303" name="Google Shape;303;p19"/>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04" name="Google Shape;304;p19"/>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19"/>
          <p:cNvPicPr preferRelativeResize="0"/>
          <p:nvPr/>
        </p:nvPicPr>
        <p:blipFill>
          <a:blip r:embed="rId3">
            <a:alphaModFix/>
          </a:blip>
          <a:stretch>
            <a:fillRect/>
          </a:stretch>
        </p:blipFill>
        <p:spPr>
          <a:xfrm>
            <a:off x="7451212" y="1654950"/>
            <a:ext cx="1504950" cy="914400"/>
          </a:xfrm>
          <a:prstGeom prst="rect">
            <a:avLst/>
          </a:prstGeom>
          <a:noFill/>
          <a:ln>
            <a:noFill/>
          </a:ln>
        </p:spPr>
      </p:pic>
      <p:pic>
        <p:nvPicPr>
          <p:cNvPr id="306" name="Google Shape;306;p19"/>
          <p:cNvPicPr preferRelativeResize="0"/>
          <p:nvPr/>
        </p:nvPicPr>
        <p:blipFill>
          <a:blip r:embed="rId4">
            <a:alphaModFix/>
          </a:blip>
          <a:stretch>
            <a:fillRect/>
          </a:stretch>
        </p:blipFill>
        <p:spPr>
          <a:xfrm>
            <a:off x="6555187" y="2976913"/>
            <a:ext cx="1475314" cy="1787400"/>
          </a:xfrm>
          <a:prstGeom prst="rect">
            <a:avLst/>
          </a:prstGeom>
          <a:noFill/>
          <a:ln>
            <a:noFill/>
          </a:ln>
        </p:spPr>
      </p:pic>
      <p:pic>
        <p:nvPicPr>
          <p:cNvPr id="307" name="Google Shape;307;p19"/>
          <p:cNvPicPr preferRelativeResize="0"/>
          <p:nvPr/>
        </p:nvPicPr>
        <p:blipFill>
          <a:blip r:embed="rId5">
            <a:alphaModFix/>
          </a:blip>
          <a:stretch>
            <a:fillRect/>
          </a:stretch>
        </p:blipFill>
        <p:spPr>
          <a:xfrm>
            <a:off x="6439413" y="376400"/>
            <a:ext cx="942581" cy="127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0"/>
          <p:cNvSpPr txBox="1"/>
          <p:nvPr>
            <p:ph type="title"/>
          </p:nvPr>
        </p:nvSpPr>
        <p:spPr>
          <a:xfrm>
            <a:off x="457200" y="586975"/>
            <a:ext cx="5138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Operable</a:t>
            </a:r>
            <a:endParaRPr/>
          </a:p>
        </p:txBody>
      </p:sp>
      <p:sp>
        <p:nvSpPr>
          <p:cNvPr id="313" name="Google Shape;313;p20"/>
          <p:cNvSpPr txBox="1"/>
          <p:nvPr>
            <p:ph idx="1" type="body"/>
          </p:nvPr>
        </p:nvSpPr>
        <p:spPr>
          <a:xfrm>
            <a:off x="457200" y="1407250"/>
            <a:ext cx="5138700" cy="34311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AutoNum type="arabicPeriod"/>
            </a:pPr>
            <a:r>
              <a:rPr lang="en" sz="1900"/>
              <a:t>Make all functionality available from a keyboard.</a:t>
            </a:r>
            <a:endParaRPr sz="1900"/>
          </a:p>
          <a:p>
            <a:pPr indent="-349250" lvl="0" marL="457200" rtl="0" algn="l">
              <a:spcBef>
                <a:spcPts val="1000"/>
              </a:spcBef>
              <a:spcAft>
                <a:spcPts val="0"/>
              </a:spcAft>
              <a:buSzPts val="1900"/>
              <a:buAutoNum type="arabicPeriod"/>
            </a:pPr>
            <a:r>
              <a:rPr lang="en" sz="1900"/>
              <a:t>Provide users enough time to read and use content.</a:t>
            </a:r>
            <a:endParaRPr sz="1900"/>
          </a:p>
          <a:p>
            <a:pPr indent="-349250" lvl="0" marL="457200" rtl="0" algn="l">
              <a:spcBef>
                <a:spcPts val="1000"/>
              </a:spcBef>
              <a:spcAft>
                <a:spcPts val="0"/>
              </a:spcAft>
              <a:buSzPts val="1900"/>
              <a:buAutoNum type="arabicPeriod"/>
            </a:pPr>
            <a:r>
              <a:rPr lang="en" sz="1900"/>
              <a:t>Do not design content in a way that is known to cause seizures.</a:t>
            </a:r>
            <a:endParaRPr sz="1900"/>
          </a:p>
          <a:p>
            <a:pPr indent="-349250" lvl="0" marL="457200" rtl="0" algn="l">
              <a:spcBef>
                <a:spcPts val="1000"/>
              </a:spcBef>
              <a:spcAft>
                <a:spcPts val="1000"/>
              </a:spcAft>
              <a:buSzPts val="1900"/>
              <a:buAutoNum type="arabicPeriod"/>
            </a:pPr>
            <a:r>
              <a:rPr lang="en" sz="1900"/>
              <a:t>Provide ways to help users navigate, find content, and determine where they are.</a:t>
            </a:r>
            <a:endParaRPr sz="1900"/>
          </a:p>
        </p:txBody>
      </p:sp>
      <p:sp>
        <p:nvSpPr>
          <p:cNvPr id="314" name="Google Shape;314;p20"/>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15" name="Google Shape;315;p20"/>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20"/>
          <p:cNvPicPr preferRelativeResize="0"/>
          <p:nvPr/>
        </p:nvPicPr>
        <p:blipFill>
          <a:blip r:embed="rId3">
            <a:alphaModFix/>
          </a:blip>
          <a:stretch>
            <a:fillRect/>
          </a:stretch>
        </p:blipFill>
        <p:spPr>
          <a:xfrm>
            <a:off x="6295649" y="2589400"/>
            <a:ext cx="1504950" cy="914400"/>
          </a:xfrm>
          <a:prstGeom prst="rect">
            <a:avLst/>
          </a:prstGeom>
          <a:noFill/>
          <a:ln>
            <a:noFill/>
          </a:ln>
        </p:spPr>
      </p:pic>
      <p:pic>
        <p:nvPicPr>
          <p:cNvPr id="317" name="Google Shape;317;p20"/>
          <p:cNvPicPr preferRelativeResize="0"/>
          <p:nvPr/>
        </p:nvPicPr>
        <p:blipFill>
          <a:blip r:embed="rId4">
            <a:alphaModFix/>
          </a:blip>
          <a:stretch>
            <a:fillRect/>
          </a:stretch>
        </p:blipFill>
        <p:spPr>
          <a:xfrm>
            <a:off x="6295662" y="121975"/>
            <a:ext cx="1475314" cy="1787400"/>
          </a:xfrm>
          <a:prstGeom prst="rect">
            <a:avLst/>
          </a:prstGeom>
          <a:noFill/>
          <a:ln>
            <a:noFill/>
          </a:ln>
        </p:spPr>
      </p:pic>
      <p:pic>
        <p:nvPicPr>
          <p:cNvPr id="318" name="Google Shape;318;p20"/>
          <p:cNvPicPr preferRelativeResize="0"/>
          <p:nvPr/>
        </p:nvPicPr>
        <p:blipFill>
          <a:blip r:embed="rId5">
            <a:alphaModFix/>
          </a:blip>
          <a:stretch>
            <a:fillRect/>
          </a:stretch>
        </p:blipFill>
        <p:spPr>
          <a:xfrm>
            <a:off x="7625293" y="1172338"/>
            <a:ext cx="1381125" cy="1571625"/>
          </a:xfrm>
          <a:prstGeom prst="rect">
            <a:avLst/>
          </a:prstGeom>
          <a:noFill/>
          <a:ln>
            <a:noFill/>
          </a:ln>
        </p:spPr>
      </p:pic>
      <p:pic>
        <p:nvPicPr>
          <p:cNvPr id="319" name="Google Shape;319;p20"/>
          <p:cNvPicPr preferRelativeResize="0"/>
          <p:nvPr/>
        </p:nvPicPr>
        <p:blipFill>
          <a:blip r:embed="rId6">
            <a:alphaModFix/>
          </a:blip>
          <a:stretch>
            <a:fillRect/>
          </a:stretch>
        </p:blipFill>
        <p:spPr>
          <a:xfrm>
            <a:off x="7449064" y="3404975"/>
            <a:ext cx="1457325" cy="160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1"/>
          <p:cNvSpPr txBox="1"/>
          <p:nvPr>
            <p:ph type="title"/>
          </p:nvPr>
        </p:nvSpPr>
        <p:spPr>
          <a:xfrm>
            <a:off x="457200" y="586975"/>
            <a:ext cx="5138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5" name="Google Shape;325;p21"/>
          <p:cNvSpPr txBox="1"/>
          <p:nvPr>
            <p:ph idx="1" type="body"/>
          </p:nvPr>
        </p:nvSpPr>
        <p:spPr>
          <a:xfrm>
            <a:off x="457200" y="1407250"/>
            <a:ext cx="5138700" cy="34311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AutoNum type="arabicPeriod"/>
            </a:pPr>
            <a:r>
              <a:rPr lang="en" sz="1900"/>
              <a:t>Make text content readable and understandable.</a:t>
            </a:r>
            <a:endParaRPr sz="1900"/>
          </a:p>
          <a:p>
            <a:pPr indent="-349250" lvl="0" marL="457200" rtl="0" algn="l">
              <a:spcBef>
                <a:spcPts val="1000"/>
              </a:spcBef>
              <a:spcAft>
                <a:spcPts val="0"/>
              </a:spcAft>
              <a:buSzPts val="1900"/>
              <a:buAutoNum type="arabicPeriod"/>
            </a:pPr>
            <a:r>
              <a:rPr lang="en" sz="1900"/>
              <a:t>Make web pages appear and operate in predictable ways.</a:t>
            </a:r>
            <a:endParaRPr sz="1900"/>
          </a:p>
          <a:p>
            <a:pPr indent="-349250" lvl="0" marL="457200" rtl="0" algn="l">
              <a:spcBef>
                <a:spcPts val="1000"/>
              </a:spcBef>
              <a:spcAft>
                <a:spcPts val="0"/>
              </a:spcAft>
              <a:buSzPts val="1900"/>
              <a:buAutoNum type="arabicPeriod"/>
            </a:pPr>
            <a:r>
              <a:rPr lang="en" sz="1900"/>
              <a:t> Help users avoid and correct mistakes.</a:t>
            </a:r>
            <a:endParaRPr sz="1900"/>
          </a:p>
          <a:p>
            <a:pPr indent="0" lvl="0" marL="457200" rtl="0" algn="l">
              <a:spcBef>
                <a:spcPts val="1000"/>
              </a:spcBef>
              <a:spcAft>
                <a:spcPts val="1000"/>
              </a:spcAft>
              <a:buNone/>
            </a:pPr>
            <a:r>
              <a:t/>
            </a:r>
            <a:endParaRPr sz="1900"/>
          </a:p>
        </p:txBody>
      </p:sp>
      <p:sp>
        <p:nvSpPr>
          <p:cNvPr id="326" name="Google Shape;326;p21"/>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27" name="Google Shape;327;p21"/>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1"/>
          <p:cNvPicPr preferRelativeResize="0"/>
          <p:nvPr/>
        </p:nvPicPr>
        <p:blipFill>
          <a:blip r:embed="rId3">
            <a:alphaModFix/>
          </a:blip>
          <a:stretch>
            <a:fillRect/>
          </a:stretch>
        </p:blipFill>
        <p:spPr>
          <a:xfrm>
            <a:off x="6791062" y="2249850"/>
            <a:ext cx="1504950" cy="914400"/>
          </a:xfrm>
          <a:prstGeom prst="rect">
            <a:avLst/>
          </a:prstGeom>
          <a:noFill/>
          <a:ln>
            <a:noFill/>
          </a:ln>
        </p:spPr>
      </p:pic>
      <p:pic>
        <p:nvPicPr>
          <p:cNvPr id="329" name="Google Shape;329;p21"/>
          <p:cNvPicPr preferRelativeResize="0"/>
          <p:nvPr/>
        </p:nvPicPr>
        <p:blipFill>
          <a:blip r:embed="rId4">
            <a:alphaModFix/>
          </a:blip>
          <a:stretch>
            <a:fillRect/>
          </a:stretch>
        </p:blipFill>
        <p:spPr>
          <a:xfrm>
            <a:off x="6805887" y="245425"/>
            <a:ext cx="1475314" cy="1787400"/>
          </a:xfrm>
          <a:prstGeom prst="rect">
            <a:avLst/>
          </a:prstGeom>
          <a:noFill/>
          <a:ln>
            <a:noFill/>
          </a:ln>
        </p:spPr>
      </p:pic>
      <p:pic>
        <p:nvPicPr>
          <p:cNvPr id="330" name="Google Shape;330;p21"/>
          <p:cNvPicPr preferRelativeResize="0"/>
          <p:nvPr/>
        </p:nvPicPr>
        <p:blipFill>
          <a:blip r:embed="rId5">
            <a:alphaModFix/>
          </a:blip>
          <a:stretch>
            <a:fillRect/>
          </a:stretch>
        </p:blipFill>
        <p:spPr>
          <a:xfrm>
            <a:off x="7035926" y="3404975"/>
            <a:ext cx="1457325" cy="1609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